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3"/>
  </p:notesMasterIdLst>
  <p:sldIdLst>
    <p:sldId id="279" r:id="rId5"/>
    <p:sldId id="257" r:id="rId6"/>
    <p:sldId id="260" r:id="rId7"/>
    <p:sldId id="261" r:id="rId8"/>
    <p:sldId id="300" r:id="rId9"/>
    <p:sldId id="301" r:id="rId10"/>
    <p:sldId id="302" r:id="rId11"/>
    <p:sldId id="303" r:id="rId12"/>
    <p:sldId id="280" r:id="rId13"/>
    <p:sldId id="294" r:id="rId14"/>
    <p:sldId id="288" r:id="rId15"/>
    <p:sldId id="299" r:id="rId16"/>
    <p:sldId id="296" r:id="rId17"/>
    <p:sldId id="282" r:id="rId18"/>
    <p:sldId id="293" r:id="rId19"/>
    <p:sldId id="286" r:id="rId20"/>
    <p:sldId id="304" r:id="rId21"/>
    <p:sldId id="289" r:id="rId22"/>
    <p:sldId id="283" r:id="rId23"/>
    <p:sldId id="269" r:id="rId24"/>
    <p:sldId id="284" r:id="rId25"/>
    <p:sldId id="287" r:id="rId26"/>
    <p:sldId id="290" r:id="rId27"/>
    <p:sldId id="295" r:id="rId28"/>
    <p:sldId id="285" r:id="rId29"/>
    <p:sldId id="281" r:id="rId30"/>
    <p:sldId id="292" r:id="rId31"/>
    <p:sldId id="278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pling, Steve" initials="CS" lastIdx="3" clrIdx="0">
    <p:extLst>
      <p:ext uri="{19B8F6BF-5375-455C-9EA6-DF929625EA0E}">
        <p15:presenceInfo xmlns:p15="http://schemas.microsoft.com/office/powerpoint/2012/main" userId="S::Steve.Capling@christiedigital.com::a926b597-b692-4ae0-927a-2f64800dd2f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E1"/>
    <a:srgbClr val="535353"/>
    <a:srgbClr val="E9E9E9"/>
    <a:srgbClr val="5C2F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2EA492-E9B9-36D4-B00F-128BE06AE56E}" v="334" dt="2022-02-24T03:23:04.653"/>
    <p1510:client id="{597379F0-D896-C7F9-78CC-6291B730F875}" v="28" dt="2022-02-09T20:37:25.630"/>
    <p1510:client id="{8C7D51F9-0529-EA8D-51D1-4E310E2012EA}" v="3" dt="2022-02-23T18:12:41.663"/>
    <p1510:client id="{90937CE9-A2AD-BC5B-6B23-A2353F4EF8A3}" v="49" dt="2022-02-22T15:24:08.471"/>
    <p1510:client id="{9AD322AF-94D0-C98A-98F9-F62CF795FC81}" v="168" dt="2022-02-22T15:31:54.031"/>
    <p1510:client id="{A9D4B61E-2CCF-85BA-7B72-63354D0ACF93}" v="486" dt="2022-02-03T17:55:59.658"/>
    <p1510:client id="{C255DBD1-148E-0F0E-FB67-FA074AA24138}" v="88" dt="2022-01-25T03:06:37.330"/>
    <p1510:client id="{CF5775C6-3B3A-83D9-44B3-E038C0CC4D1D}" v="155" dt="2022-01-24T17:34:08.461"/>
    <p1510:client id="{E8A65D68-33B5-3792-2CBD-F308F9F52CE9}" v="50" dt="2022-02-02T04:24:00.1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E56B0-3000-2843-9974-E14E2544A2CB}" type="datetimeFigureOut">
              <a:rPr lang="en-US" smtClean="0"/>
              <a:t>2/24/22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E4323-E72C-F542-83B2-5D9FFA70B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18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99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BE4323-E72C-F542-83B2-5D9FFA70BCE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167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2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5774659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D01DB5-59A4-534B-8701-B5AA0648D3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54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94FE693-6F51-8745-BEF7-8BA7438F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6406671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639C66B-6285-F542-9D75-97EA8144C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85047"/>
            <a:ext cx="6406670" cy="279629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1D847F-64CA-8A48-8D20-C40594CF84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FB74B7-F787-1B45-83AB-FBC7D067B3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51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DD1C42A-8127-394C-878B-F584C64C7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283737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3F04F57-8A62-A245-B4E3-7CC4C4F51EC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602786" y="3283737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72F72BE-7461-AB49-9805-0F624E78EDC7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370820" y="3294841"/>
            <a:ext cx="1938610" cy="78962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4FB40B-A206-0543-9E9B-0A29B4EE9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4570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14A3BA8-3039-A143-AEA3-91B0294AB5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02603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56CBE7B-A00E-5B4C-AF43-1B21C3CE08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0453" y="1656956"/>
            <a:ext cx="1938793" cy="14420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20ED68B-C918-5740-AD68-272FE2045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7474676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1C2DC15-9E30-4241-9BEA-48B8594F5D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AEC068-CAAB-6142-B323-8C22DFC05E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08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BB5507-08CC-8643-B85A-AA1FF5002787}"/>
              </a:ext>
            </a:extLst>
          </p:cNvPr>
          <p:cNvSpPr/>
          <p:nvPr userDrawn="1"/>
        </p:nvSpPr>
        <p:spPr>
          <a:xfrm>
            <a:off x="6850743" y="0"/>
            <a:ext cx="2293257" cy="5143500"/>
          </a:xfrm>
          <a:prstGeom prst="rect">
            <a:avLst/>
          </a:prstGeom>
          <a:gradFill>
            <a:gsLst>
              <a:gs pos="25000">
                <a:schemeClr val="accent1"/>
              </a:gs>
              <a:gs pos="99000">
                <a:schemeClr val="accent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CCA0038-4B11-CC4F-B306-E439E9387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85047"/>
            <a:ext cx="4087053" cy="279629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7AD332-D56C-CF49-B508-4EE615ADB2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37629" y="1385046"/>
            <a:ext cx="3644153" cy="279629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C8C24D-CA99-534B-A1E6-4BF86F23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559506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D704A7-37AD-1F4C-84C7-F666869252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048C8C-06B0-8949-8596-B261AFB07D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2105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A904018-F6EC-CC4A-8BE9-3912B0D58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6258754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D941F2-5719-EB40-ADDB-D303FDE85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4E709C-3C34-5147-975E-079D49191D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839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43754A-7843-DE44-83B1-80911BF9E6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36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59C1E49-7B79-0D42-926B-C8D0C78AB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168" y="2878572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16C2D6-83AB-2848-8A47-93F7862482DB}"/>
              </a:ext>
            </a:extLst>
          </p:cNvPr>
          <p:cNvSpPr txBox="1"/>
          <p:nvPr userDrawn="1"/>
        </p:nvSpPr>
        <p:spPr>
          <a:xfrm>
            <a:off x="788748" y="1523591"/>
            <a:ext cx="818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8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5CC2099-9325-2749-8CE0-3CB6BF08E67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438499" y="2878572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D28ABA-0F7A-A341-BF77-1B99510338ED}"/>
              </a:ext>
            </a:extLst>
          </p:cNvPr>
          <p:cNvSpPr txBox="1"/>
          <p:nvPr userDrawn="1"/>
        </p:nvSpPr>
        <p:spPr>
          <a:xfrm>
            <a:off x="2439722" y="1523591"/>
            <a:ext cx="818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8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F311D2B-3A80-314D-BD2E-9A5BD9B541B6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4045830" y="2878572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ED397E-A0B7-734B-B528-994DB35B36CF}"/>
              </a:ext>
            </a:extLst>
          </p:cNvPr>
          <p:cNvSpPr txBox="1"/>
          <p:nvPr userDrawn="1"/>
        </p:nvSpPr>
        <p:spPr>
          <a:xfrm>
            <a:off x="4031690" y="1523591"/>
            <a:ext cx="818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8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A499621-0C9F-0841-B4B2-9FEC4F03B2F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653161" y="2878572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7515B8-038F-AF40-9C0A-742E3E73B0EE}"/>
              </a:ext>
            </a:extLst>
          </p:cNvPr>
          <p:cNvSpPr txBox="1"/>
          <p:nvPr userDrawn="1"/>
        </p:nvSpPr>
        <p:spPr>
          <a:xfrm>
            <a:off x="5653161" y="1523591"/>
            <a:ext cx="818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8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DA81B027-C2EF-984A-B511-ECDFD819F47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260490" y="2878572"/>
            <a:ext cx="1425294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6114016-C5C3-284E-BAB9-059AC04D04D2}"/>
              </a:ext>
            </a:extLst>
          </p:cNvPr>
          <p:cNvSpPr txBox="1"/>
          <p:nvPr userDrawn="1"/>
        </p:nvSpPr>
        <p:spPr>
          <a:xfrm>
            <a:off x="7260490" y="1523591"/>
            <a:ext cx="818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8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65865DB-A73B-0141-BC24-05AA48092849}"/>
              </a:ext>
            </a:extLst>
          </p:cNvPr>
          <p:cNvSpPr/>
          <p:nvPr userDrawn="1"/>
        </p:nvSpPr>
        <p:spPr>
          <a:xfrm>
            <a:off x="621135" y="389650"/>
            <a:ext cx="154840" cy="893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F579DCF-429C-D74B-A748-63723B507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7643801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B6477D0-A77B-6C46-8E0E-14078F0F10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766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34383857-A4ED-6B45-921D-1DC6907E6050}"/>
              </a:ext>
            </a:extLst>
          </p:cNvPr>
          <p:cNvSpPr txBox="1"/>
          <p:nvPr userDrawn="1"/>
        </p:nvSpPr>
        <p:spPr>
          <a:xfrm>
            <a:off x="775975" y="1384216"/>
            <a:ext cx="8182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5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352934B-2856-EE48-9C99-197F435F6723}"/>
              </a:ext>
            </a:extLst>
          </p:cNvPr>
          <p:cNvSpPr txBox="1"/>
          <p:nvPr userDrawn="1"/>
        </p:nvSpPr>
        <p:spPr>
          <a:xfrm>
            <a:off x="3144271" y="1384216"/>
            <a:ext cx="8182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5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BAD304CB-BA26-9242-B456-7356CE38B67B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5512566" y="3162046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BD368A-FC4F-3143-9309-C8CE20BA514E}"/>
              </a:ext>
            </a:extLst>
          </p:cNvPr>
          <p:cNvSpPr txBox="1"/>
          <p:nvPr userDrawn="1"/>
        </p:nvSpPr>
        <p:spPr>
          <a:xfrm>
            <a:off x="5512567" y="1384216"/>
            <a:ext cx="8182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5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0A04411-3FBF-894E-819D-39CC7DD02B0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3188466" y="3162046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AA921556-412E-7645-94EC-C2D6944EDAC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77110" y="3162046"/>
            <a:ext cx="1974083" cy="128900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BDE885-70F6-804C-B83F-22AAFD4D0D18}"/>
              </a:ext>
            </a:extLst>
          </p:cNvPr>
          <p:cNvSpPr/>
          <p:nvPr userDrawn="1"/>
        </p:nvSpPr>
        <p:spPr>
          <a:xfrm>
            <a:off x="621135" y="389650"/>
            <a:ext cx="154840" cy="893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6874F81-1136-6041-B2D6-09FBE7C6F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69" y="498851"/>
            <a:ext cx="7415201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E3935FC-2881-C744-8363-8F1BA17AA0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70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7A0AA7-4E54-5F4D-A7C2-89269D357F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66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3A5D51-2C0D-EE43-92CD-1849B58B6E3F}"/>
              </a:ext>
            </a:extLst>
          </p:cNvPr>
          <p:cNvSpPr txBox="1"/>
          <p:nvPr userDrawn="1"/>
        </p:nvSpPr>
        <p:spPr>
          <a:xfrm>
            <a:off x="834570" y="1226648"/>
            <a:ext cx="4201354" cy="8725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 b="1" i="0">
                <a:solidFill>
                  <a:srgbClr val="00A7E1"/>
                </a:solidFill>
                <a:latin typeface="+mn-lt"/>
                <a:cs typeface="Arial" panose="020B0604020202020204" pitchFamily="34" charset="0"/>
              </a:rPr>
              <a:t>Thank you!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0BA7A5-CC18-D24B-97E2-4A89B1D7B3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4536" y="705001"/>
            <a:ext cx="154840" cy="1760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5113D9-514B-5142-A513-3E6A4514E9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7936"/>
          <a:stretch/>
        </p:blipFill>
        <p:spPr>
          <a:xfrm>
            <a:off x="5261622" y="-76200"/>
            <a:ext cx="4044424" cy="437698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C971896-F028-3E4D-B14E-2F5E848909C7}"/>
              </a:ext>
            </a:extLst>
          </p:cNvPr>
          <p:cNvGrpSpPr/>
          <p:nvPr userDrawn="1"/>
        </p:nvGrpSpPr>
        <p:grpSpPr>
          <a:xfrm>
            <a:off x="6188439" y="3800668"/>
            <a:ext cx="2583933" cy="1211817"/>
            <a:chOff x="5616162" y="3370401"/>
            <a:chExt cx="3501384" cy="164208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4DB294-0765-7E43-97B5-EED475BCAA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057653" y="3370401"/>
              <a:ext cx="2059893" cy="164208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3F77D8E-EC70-644E-97E1-68B464C0CAD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b="50147"/>
            <a:stretch/>
          </p:blipFill>
          <p:spPr>
            <a:xfrm>
              <a:off x="5616162" y="3990218"/>
              <a:ext cx="1835885" cy="327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1991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2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2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B3991-8305-E143-B8F3-9216D847F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70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60F7DCA-D355-8441-873E-3F80016A26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25756" y="-1668695"/>
            <a:ext cx="4001559" cy="61468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5A0186-CF4C-7846-9608-6C49538E8F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25756" y="-1675160"/>
            <a:ext cx="4001559" cy="614684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780654"/>
            <a:ext cx="4201887" cy="772376"/>
          </a:xfrm>
          <a:prstGeom prst="rect">
            <a:avLst/>
          </a:prstGeom>
        </p:spPr>
        <p:txBody>
          <a:bodyPr anchor="t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6487040-8246-0D4C-9BDC-2EDA6E0C4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664098"/>
            <a:ext cx="4201887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7C29539-CD5F-ED43-8F05-41C5AD73D4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5023" y="2119313"/>
            <a:ext cx="4202115" cy="2603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0" i="0"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E4922F2-9FF0-7B49-890A-C2B2A2E2E3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4536" y="704996"/>
            <a:ext cx="154840" cy="176029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917ACA-4E1A-AD44-9862-CA7057178C22}"/>
              </a:ext>
            </a:extLst>
          </p:cNvPr>
          <p:cNvGrpSpPr/>
          <p:nvPr userDrawn="1"/>
        </p:nvGrpSpPr>
        <p:grpSpPr>
          <a:xfrm>
            <a:off x="6188439" y="3800668"/>
            <a:ext cx="2583933" cy="1211817"/>
            <a:chOff x="5616162" y="3370401"/>
            <a:chExt cx="3501384" cy="164208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FB0154C-FCE5-704A-8D9F-7CD96B137D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057653" y="3370401"/>
              <a:ext cx="2059893" cy="164208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ABD3D05-09CF-424B-A967-0413E5B660D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/>
            <a:srcRect b="50147"/>
            <a:stretch/>
          </p:blipFill>
          <p:spPr>
            <a:xfrm>
              <a:off x="5616162" y="3990218"/>
              <a:ext cx="1835885" cy="3274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537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2B3635A-DB49-B74F-8615-0DADFB84A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6123708" cy="674915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B154D-5DCA-4147-A9B1-BE46350153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4571" y="1385046"/>
            <a:ext cx="2942952" cy="29045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1" i="0">
                <a:latin typeface="+mn-lt"/>
                <a:cs typeface="Arial" panose="020B0604020202020204" pitchFamily="34" charset="0"/>
              </a:defRPr>
            </a:lvl1pPr>
            <a:lvl2pPr marL="514350" indent="-171450">
              <a:buClr>
                <a:schemeClr val="accent2"/>
              </a:buClr>
              <a:buFont typeface="System Font Regular"/>
              <a:buChar char="›"/>
              <a:defRPr sz="1800" b="0" i="0">
                <a:latin typeface="+mn-lt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342C8B4-4476-1542-B80A-9A6D6BB0E5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15326" y="1385046"/>
            <a:ext cx="2942952" cy="29045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sz="1800" b="1" i="0">
                <a:latin typeface="+mn-lt"/>
                <a:cs typeface="Arial" panose="020B0604020202020204" pitchFamily="34" charset="0"/>
              </a:defRPr>
            </a:lvl1pPr>
            <a:lvl2pPr marL="514350" indent="-171450">
              <a:buClr>
                <a:schemeClr val="accent2"/>
              </a:buClr>
              <a:buFont typeface="System Font Regular"/>
              <a:buChar char="›"/>
              <a:defRPr sz="1800" b="0" i="0">
                <a:latin typeface="+mn-lt"/>
                <a:cs typeface="Arial" panose="020B06040202020202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45E603-224E-D94B-8F90-8202DA629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1927" y="-54579"/>
            <a:ext cx="835208" cy="17817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15BF51-0303-624D-8951-DB7BBF83BC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113" y="4501038"/>
            <a:ext cx="1835885" cy="65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08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gradFill>
          <a:gsLst>
            <a:gs pos="10000">
              <a:schemeClr val="accent1"/>
            </a:gs>
            <a:gs pos="99000">
              <a:schemeClr val="accent2"/>
            </a:gs>
          </a:gsLst>
          <a:lin ang="20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780653"/>
            <a:ext cx="5725886" cy="2274603"/>
          </a:xfrm>
          <a:prstGeom prst="rect">
            <a:avLst/>
          </a:prstGeom>
        </p:spPr>
        <p:txBody>
          <a:bodyPr anchor="ctr"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C032B0-E0FB-9748-B017-4DD1A1D19255}"/>
              </a:ext>
            </a:extLst>
          </p:cNvPr>
          <p:cNvSpPr/>
          <p:nvPr userDrawn="1"/>
        </p:nvSpPr>
        <p:spPr>
          <a:xfrm>
            <a:off x="624537" y="704995"/>
            <a:ext cx="154840" cy="250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547E25-623A-E24E-8989-F4C5C0A604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70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5725886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692FB1-F2F3-A845-8747-A9E3D5AEC3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1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701B1AD-B8E6-4045-A3AC-167503809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4570" y="1065467"/>
            <a:ext cx="5725886" cy="2274603"/>
          </a:xfrm>
          <a:prstGeom prst="rect">
            <a:avLst/>
          </a:prstGeom>
        </p:spPr>
        <p:txBody>
          <a:bodyPr anchor="ctr"/>
          <a:lstStyle>
            <a:lvl1pPr marL="360000" marR="0" indent="-36000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916141-AA75-6E43-9B46-9B6AFA8B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3768188"/>
            <a:ext cx="5725886" cy="30984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CAA651-C368-7D44-B58E-D47FCE1734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3350" y="4341193"/>
            <a:ext cx="1788744" cy="58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6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00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89" r:id="rId3"/>
    <p:sldLayoutId id="2147483690" r:id="rId4"/>
    <p:sldLayoutId id="2147483662" r:id="rId5"/>
    <p:sldLayoutId id="2147483682" r:id="rId6"/>
    <p:sldLayoutId id="2147483672" r:id="rId7"/>
    <p:sldLayoutId id="2147483680" r:id="rId8"/>
    <p:sldLayoutId id="2147483686" r:id="rId9"/>
    <p:sldLayoutId id="2147483687" r:id="rId10"/>
    <p:sldLayoutId id="2147483663" r:id="rId11"/>
    <p:sldLayoutId id="2147483681" r:id="rId12"/>
    <p:sldLayoutId id="2147483673" r:id="rId13"/>
    <p:sldLayoutId id="2147483678" r:id="rId14"/>
    <p:sldLayoutId id="2147483679" r:id="rId15"/>
    <p:sldLayoutId id="2147483675" r:id="rId16"/>
    <p:sldLayoutId id="2147483677" r:id="rId17"/>
    <p:sldLayoutId id="2147483685" r:id="rId18"/>
    <p:sldLayoutId id="2147483676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ristiedigital.com/products/all-accessories/fiber-solutions/christie-link-transmitter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vimeo.com/596141426" TargetMode="Externa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09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FE339-1238-4A0A-BD12-E8513B200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The benefits of M 4K25 RGB</a:t>
            </a:r>
            <a:endParaRPr lang="en-US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F5FA528-B66A-44F7-A69A-3E62C49F26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992377" y="1666601"/>
            <a:ext cx="4882864" cy="2195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10" dirty="0">
                <a:cs typeface="Calibri"/>
              </a:rPr>
              <a:t>All-in-one RGB laser – no external cooling or laser racks required</a:t>
            </a:r>
            <a:endParaRPr lang="en-US" dirty="0"/>
          </a:p>
          <a:p>
            <a:pPr marL="299085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10" dirty="0">
                <a:cs typeface="Calibri"/>
              </a:rPr>
              <a:t>Omnidirectional for limitless installation flexibility </a:t>
            </a:r>
          </a:p>
          <a:p>
            <a:pPr marL="299085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10" dirty="0">
                <a:cs typeface="Calibri"/>
              </a:rPr>
              <a:t>Field replaceable laser optical system (LOS)</a:t>
            </a:r>
          </a:p>
          <a:p>
            <a:pPr marL="299085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Sealed optical path 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to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prevent dust from entering the laser optical system (LOS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)</a:t>
            </a:r>
          </a:p>
          <a:p>
            <a:pPr marL="285750" indent="-285750">
              <a:buFont typeface="Arial,Sans-Serif"/>
              <a:buChar char="•"/>
              <a:tabLst>
                <a:tab pos="756266" algn="l"/>
                <a:tab pos="756901" algn="l"/>
              </a:tabLst>
            </a:pPr>
            <a:r>
              <a:rPr lang="en-US" sz="1600" dirty="0">
                <a:ea typeface="+mn-lt"/>
                <a:cs typeface="+mn-lt"/>
              </a:rPr>
              <a:t>Intelligent lens system (ILS1) - compatible with our legacy M, J, and Crimson Series projector lenses</a:t>
            </a:r>
            <a:endParaRPr lang="en-GB" dirty="0">
              <a:latin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A92EA0-4955-4365-BED8-DA498F026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52" y="1674434"/>
            <a:ext cx="3483429" cy="21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18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2A299-AC80-446A-84C5-43F11B26F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Rec. 2020 color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C286F2-1E32-419E-B7DD-773F959F0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321255"/>
            <a:ext cx="5892294" cy="2836321"/>
          </a:xfrm>
        </p:spPr>
        <p:txBody>
          <a:bodyPr lIns="91440" tIns="45720" rIns="91440" bIns="45720" anchor="t"/>
          <a:lstStyle/>
          <a:p>
            <a:pPr>
              <a:spcBef>
                <a:spcPts val="0"/>
              </a:spcBef>
            </a:pPr>
            <a:r>
              <a:rPr lang="en-US" b="0" i="0" dirty="0">
                <a:effectLst/>
                <a:latin typeface="Calibri"/>
                <a:cs typeface="Arial"/>
              </a:rPr>
              <a:t>Rec. 2020 color is currently the widest </a:t>
            </a:r>
            <a:r>
              <a:rPr lang="en-US" dirty="0">
                <a:latin typeface="Calibri"/>
                <a:cs typeface="Arial"/>
              </a:rPr>
              <a:t>available color</a:t>
            </a:r>
            <a:r>
              <a:rPr lang="en-US" b="0" i="0" dirty="0">
                <a:effectLst/>
                <a:latin typeface="Calibri"/>
                <a:cs typeface="Arial"/>
              </a:rPr>
              <a:t> space in projection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GB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RGB pure laser offers more than twice as many real-world </a:t>
            </a:r>
            <a:r>
              <a:rPr lang="en-GB" sz="1800" dirty="0" err="1">
                <a:effectLst/>
                <a:latin typeface="Calibri"/>
                <a:ea typeface="Calibri" panose="020F0502020204030204" pitchFamily="34" charset="0"/>
                <a:cs typeface="Times New Roman"/>
              </a:rPr>
              <a:t>colors</a:t>
            </a:r>
            <a:r>
              <a:rPr lang="en-GB" sz="18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as a Rec.709 projector</a:t>
            </a:r>
            <a:endParaRPr lang="en-US" sz="1800" dirty="0">
              <a:effectLst/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Calibri"/>
                <a:ea typeface="Calibri" panose="020F0502020204030204" pitchFamily="34" charset="0"/>
                <a:cs typeface="Times New Roman"/>
              </a:rPr>
              <a:t>Rec. 2020 can also</a:t>
            </a:r>
            <a:r>
              <a:rPr lang="en-GB" sz="18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GB" dirty="0">
                <a:latin typeface="Calibri"/>
                <a:ea typeface="Calibri" panose="020F0502020204030204" pitchFamily="34" charset="0"/>
                <a:cs typeface="Times New Roman"/>
              </a:rPr>
              <a:t>enhance</a:t>
            </a:r>
            <a:r>
              <a:rPr lang="en-GB" sz="18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Rec. 709 content </a:t>
            </a:r>
            <a:r>
              <a:rPr lang="en-GB" sz="1800" dirty="0" err="1">
                <a:effectLst/>
                <a:latin typeface="Calibri"/>
                <a:ea typeface="Calibri" panose="020F0502020204030204" pitchFamily="34" charset="0"/>
                <a:cs typeface="Times New Roman"/>
              </a:rPr>
              <a:t>color</a:t>
            </a:r>
            <a:r>
              <a:rPr lang="en-GB" sz="18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performance</a:t>
            </a:r>
            <a:endParaRPr lang="en-GB" dirty="0"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>
              <a:effectLst/>
              <a:latin typeface="Calibri"/>
              <a:ea typeface="Calibri" panose="020F0502020204030204" pitchFamily="34" charset="0"/>
              <a:cs typeface="Times New Roman"/>
            </a:endParaRPr>
          </a:p>
          <a:p>
            <a:pPr>
              <a:spcBef>
                <a:spcPts val="0"/>
              </a:spcBef>
            </a:pPr>
            <a:r>
              <a:rPr lang="en-GB" sz="2000" b="1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Experience is everything</a:t>
            </a:r>
            <a:r>
              <a:rPr lang="en-GB" sz="2000" b="1" dirty="0"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GB" sz="2000" b="1" dirty="0">
              <a:effectLst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52645A53-59FB-4A95-8D96-9B913F461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577" y="0"/>
            <a:ext cx="2124923" cy="514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25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2A299-AC80-446A-84C5-43F11B26F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Rec. 2020 color – </a:t>
            </a:r>
            <a:r>
              <a:rPr lang="en-US" sz="2000"/>
              <a:t> A more expansive color gamut </a:t>
            </a:r>
            <a:endParaRPr lang="en-US"/>
          </a:p>
        </p:txBody>
      </p:sp>
      <p:sp>
        <p:nvSpPr>
          <p:cNvPr id="7" name="Rectangle">
            <a:extLst>
              <a:ext uri="{FF2B5EF4-FFF2-40B4-BE49-F238E27FC236}">
                <a16:creationId xmlns:a16="http://schemas.microsoft.com/office/drawing/2014/main" id="{5FB8EFD2-90D5-4139-AACC-D7EAB0FAFD16}"/>
              </a:ext>
            </a:extLst>
          </p:cNvPr>
          <p:cNvSpPr/>
          <p:nvPr/>
        </p:nvSpPr>
        <p:spPr>
          <a:xfrm>
            <a:off x="5610066" y="3053506"/>
            <a:ext cx="1737238" cy="291467"/>
          </a:xfrm>
          <a:prstGeom prst="rect">
            <a:avLst/>
          </a:prstGeom>
          <a:gradFill>
            <a:gsLst>
              <a:gs pos="0">
                <a:srgbClr val="249800"/>
              </a:gs>
              <a:gs pos="100000">
                <a:srgbClr val="A3FE00"/>
              </a:gs>
            </a:gsLst>
            <a:lin ang="6416848"/>
          </a:gradFill>
          <a:ln w="3175">
            <a:solidFill>
              <a:srgbClr val="000000"/>
            </a:solidFill>
            <a:miter lim="400000"/>
          </a:ln>
          <a:effectLst>
            <a:outerShdw blurRad="38100" dist="12700" dir="5400000" rotWithShape="0">
              <a:srgbClr val="000000">
                <a:alpha val="22685"/>
              </a:srgbClr>
            </a:outerShdw>
          </a:effectLst>
        </p:spPr>
        <p:txBody>
          <a:bodyPr lIns="45718" tIns="45718" rIns="45718" bIns="45718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 algn="ctr" defTabSz="821530">
              <a:defRPr sz="11000" b="1" cap="all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8" name="Rectangle">
            <a:extLst>
              <a:ext uri="{FF2B5EF4-FFF2-40B4-BE49-F238E27FC236}">
                <a16:creationId xmlns:a16="http://schemas.microsoft.com/office/drawing/2014/main" id="{3F7CF73E-8632-45A6-95BF-7B843744B4EC}"/>
              </a:ext>
            </a:extLst>
          </p:cNvPr>
          <p:cNvSpPr/>
          <p:nvPr/>
        </p:nvSpPr>
        <p:spPr>
          <a:xfrm>
            <a:off x="5610066" y="2146661"/>
            <a:ext cx="1322304" cy="278767"/>
          </a:xfrm>
          <a:prstGeom prst="rect">
            <a:avLst/>
          </a:prstGeom>
          <a:gradFill>
            <a:gsLst>
              <a:gs pos="0">
                <a:srgbClr val="4505FB"/>
              </a:gs>
              <a:gs pos="100000">
                <a:srgbClr val="01EFFF"/>
              </a:gs>
            </a:gsLst>
            <a:lin ang="6416848"/>
          </a:gradFill>
          <a:ln w="3175">
            <a:solidFill>
              <a:srgbClr val="000000"/>
            </a:solidFill>
            <a:miter lim="400000"/>
          </a:ln>
          <a:effectLst>
            <a:outerShdw blurRad="38100" dist="12700" dir="5400000" rotWithShape="0">
              <a:srgbClr val="000000">
                <a:alpha val="22685"/>
              </a:srgbClr>
            </a:outerShdw>
          </a:effectLst>
        </p:spPr>
        <p:txBody>
          <a:bodyPr lIns="45718" tIns="45718" rIns="45718" bIns="45718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 algn="ctr" defTabSz="821530">
              <a:defRPr sz="11000" b="1" cap="all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9" name="Color Gamut">
            <a:extLst>
              <a:ext uri="{FF2B5EF4-FFF2-40B4-BE49-F238E27FC236}">
                <a16:creationId xmlns:a16="http://schemas.microsoft.com/office/drawing/2014/main" id="{BCA94BEC-1355-4A8A-AB9C-9A4AAD3A4C3C}"/>
              </a:ext>
            </a:extLst>
          </p:cNvPr>
          <p:cNvSpPr txBox="1"/>
          <p:nvPr/>
        </p:nvSpPr>
        <p:spPr>
          <a:xfrm>
            <a:off x="4188666" y="1712854"/>
            <a:ext cx="1034895" cy="307773"/>
          </a:xfrm>
          <a:prstGeom prst="rect">
            <a:avLst/>
          </a:prstGeom>
          <a:ln w="12700">
            <a:miter lim="400000"/>
          </a:ln>
          <a:effectLst>
            <a:outerShdw blurRad="38100" dist="12700" dir="5400000" rotWithShape="0">
              <a:srgbClr val="000000">
                <a:alpha val="12882"/>
              </a:srgbClr>
            </a:outerShdw>
          </a:effectLst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/>
              <a:t>Color </a:t>
            </a:r>
            <a:r>
              <a:rPr lang="en-US" sz="1400" b="1"/>
              <a:t>Gamut</a:t>
            </a:r>
            <a:endParaRPr lang="en-US">
              <a:cs typeface="Calibri"/>
            </a:endParaRPr>
          </a:p>
        </p:txBody>
      </p:sp>
      <p:sp>
        <p:nvSpPr>
          <p:cNvPr id="10" name="Illumination Type">
            <a:extLst>
              <a:ext uri="{FF2B5EF4-FFF2-40B4-BE49-F238E27FC236}">
                <a16:creationId xmlns:a16="http://schemas.microsoft.com/office/drawing/2014/main" id="{4BEFFF76-CF5C-48F4-8ECA-3ECB28B4DB05}"/>
              </a:ext>
            </a:extLst>
          </p:cNvPr>
          <p:cNvSpPr txBox="1"/>
          <p:nvPr/>
        </p:nvSpPr>
        <p:spPr>
          <a:xfrm>
            <a:off x="5609471" y="1712854"/>
            <a:ext cx="1393070" cy="307773"/>
          </a:xfrm>
          <a:prstGeom prst="rect">
            <a:avLst/>
          </a:prstGeom>
          <a:ln w="12700">
            <a:miter lim="400000"/>
          </a:ln>
          <a:effectLst>
            <a:outerShdw blurRad="38100" dist="12700" dir="5400000" rotWithShape="0">
              <a:srgbClr val="000000">
                <a:alpha val="12882"/>
              </a:srgbClr>
            </a:outerShdw>
          </a:effectLst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/>
              <a:t>Illumination Type</a:t>
            </a:r>
          </a:p>
        </p:txBody>
      </p:sp>
      <p:sp>
        <p:nvSpPr>
          <p:cNvPr id="11" name="Rec. 2020">
            <a:extLst>
              <a:ext uri="{FF2B5EF4-FFF2-40B4-BE49-F238E27FC236}">
                <a16:creationId xmlns:a16="http://schemas.microsoft.com/office/drawing/2014/main" id="{7472464E-F022-47E1-BBE0-A94DAFBB4B91}"/>
              </a:ext>
            </a:extLst>
          </p:cNvPr>
          <p:cNvSpPr txBox="1"/>
          <p:nvPr/>
        </p:nvSpPr>
        <p:spPr>
          <a:xfrm>
            <a:off x="4188666" y="2132373"/>
            <a:ext cx="802523" cy="3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/>
              <a:t>Rec. 2020</a:t>
            </a:r>
          </a:p>
        </p:txBody>
      </p:sp>
      <p:sp>
        <p:nvSpPr>
          <p:cNvPr id="12" name="RGB pure laser">
            <a:extLst>
              <a:ext uri="{FF2B5EF4-FFF2-40B4-BE49-F238E27FC236}">
                <a16:creationId xmlns:a16="http://schemas.microsoft.com/office/drawing/2014/main" id="{E74E9EB4-0218-4A33-BF48-DE79CB3BCE8F}"/>
              </a:ext>
            </a:extLst>
          </p:cNvPr>
          <p:cNvSpPr txBox="1"/>
          <p:nvPr/>
        </p:nvSpPr>
        <p:spPr>
          <a:xfrm>
            <a:off x="5663048" y="2150060"/>
            <a:ext cx="1190194" cy="3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>
                <a:solidFill>
                  <a:schemeClr val="bg1"/>
                </a:solidFill>
              </a:rPr>
              <a:t>RGB pure laser</a:t>
            </a:r>
          </a:p>
        </p:txBody>
      </p:sp>
      <p:sp>
        <p:nvSpPr>
          <p:cNvPr id="13" name="DCI P3…">
            <a:extLst>
              <a:ext uri="{FF2B5EF4-FFF2-40B4-BE49-F238E27FC236}">
                <a16:creationId xmlns:a16="http://schemas.microsoft.com/office/drawing/2014/main" id="{1F65FAB9-950D-4356-A0BE-2F050840780F}"/>
              </a:ext>
            </a:extLst>
          </p:cNvPr>
          <p:cNvSpPr txBox="1"/>
          <p:nvPr/>
        </p:nvSpPr>
        <p:spPr>
          <a:xfrm>
            <a:off x="4188666" y="2646452"/>
            <a:ext cx="1148258" cy="566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DCI </a:t>
            </a:r>
            <a:r>
              <a:rPr err="1"/>
              <a:t>P</a:t>
            </a:r>
            <a:r>
              <a:rPr lang="en-US" err="1"/>
              <a:t>3</a:t>
            </a:r>
            <a:endParaRPr/>
          </a:p>
          <a:p>
            <a:pPr>
              <a:lnSpc>
                <a:spcPct val="90000"/>
              </a:lnSpc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t>(Digital Cinema</a:t>
            </a:r>
          </a:p>
          <a:p>
            <a:pPr>
              <a:lnSpc>
                <a:spcPct val="90000"/>
              </a:lnSpc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t>Initiative)</a:t>
            </a:r>
          </a:p>
        </p:txBody>
      </p:sp>
      <p:sp>
        <p:nvSpPr>
          <p:cNvPr id="14" name="Rec. 709…">
            <a:extLst>
              <a:ext uri="{FF2B5EF4-FFF2-40B4-BE49-F238E27FC236}">
                <a16:creationId xmlns:a16="http://schemas.microsoft.com/office/drawing/2014/main" id="{BAEE36BD-8282-4FB5-84AA-DE20C115F726}"/>
              </a:ext>
            </a:extLst>
          </p:cNvPr>
          <p:cNvSpPr txBox="1"/>
          <p:nvPr/>
        </p:nvSpPr>
        <p:spPr>
          <a:xfrm>
            <a:off x="4188666" y="3578195"/>
            <a:ext cx="709938" cy="406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>
              <a:lnSpc>
                <a:spcPct val="110000"/>
              </a:lnSpc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Rec. 709</a:t>
            </a:r>
          </a:p>
          <a:p>
            <a:pPr>
              <a:lnSpc>
                <a:spcPct val="90000"/>
              </a:lnSpc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t>(HDTV)</a:t>
            </a:r>
          </a:p>
        </p:txBody>
      </p:sp>
      <p:sp>
        <p:nvSpPr>
          <p:cNvPr id="15" name="Line">
            <a:extLst>
              <a:ext uri="{FF2B5EF4-FFF2-40B4-BE49-F238E27FC236}">
                <a16:creationId xmlns:a16="http://schemas.microsoft.com/office/drawing/2014/main" id="{95DA4158-E3D9-4ADB-B198-D04335468621}"/>
              </a:ext>
            </a:extLst>
          </p:cNvPr>
          <p:cNvSpPr/>
          <p:nvPr/>
        </p:nvSpPr>
        <p:spPr>
          <a:xfrm>
            <a:off x="4225092" y="2040065"/>
            <a:ext cx="3242310" cy="3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endParaRPr/>
          </a:p>
        </p:txBody>
      </p:sp>
      <p:sp>
        <p:nvSpPr>
          <p:cNvPr id="16" name="Line">
            <a:extLst>
              <a:ext uri="{FF2B5EF4-FFF2-40B4-BE49-F238E27FC236}">
                <a16:creationId xmlns:a16="http://schemas.microsoft.com/office/drawing/2014/main" id="{2A5F5B82-08CF-4158-9B54-D394BB94380D}"/>
              </a:ext>
            </a:extLst>
          </p:cNvPr>
          <p:cNvSpPr/>
          <p:nvPr/>
        </p:nvSpPr>
        <p:spPr>
          <a:xfrm>
            <a:off x="4225092" y="2540779"/>
            <a:ext cx="3242310" cy="3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endParaRPr/>
          </a:p>
        </p:txBody>
      </p:sp>
      <p:sp>
        <p:nvSpPr>
          <p:cNvPr id="17" name="Line">
            <a:extLst>
              <a:ext uri="{FF2B5EF4-FFF2-40B4-BE49-F238E27FC236}">
                <a16:creationId xmlns:a16="http://schemas.microsoft.com/office/drawing/2014/main" id="{C5619318-2FB0-4438-A659-69656BB190C1}"/>
              </a:ext>
            </a:extLst>
          </p:cNvPr>
          <p:cNvSpPr/>
          <p:nvPr/>
        </p:nvSpPr>
        <p:spPr>
          <a:xfrm>
            <a:off x="4225092" y="3460827"/>
            <a:ext cx="3242310" cy="3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endParaRPr/>
          </a:p>
        </p:txBody>
      </p:sp>
      <p:sp>
        <p:nvSpPr>
          <p:cNvPr id="18" name="Rectangle">
            <a:extLst>
              <a:ext uri="{FF2B5EF4-FFF2-40B4-BE49-F238E27FC236}">
                <a16:creationId xmlns:a16="http://schemas.microsoft.com/office/drawing/2014/main" id="{EFE39CB5-F7E1-4D70-A7E1-4FB7442570AC}"/>
              </a:ext>
            </a:extLst>
          </p:cNvPr>
          <p:cNvSpPr/>
          <p:nvPr/>
        </p:nvSpPr>
        <p:spPr>
          <a:xfrm>
            <a:off x="5610066" y="2657959"/>
            <a:ext cx="1148259" cy="278767"/>
          </a:xfrm>
          <a:prstGeom prst="rect">
            <a:avLst/>
          </a:prstGeom>
          <a:gradFill>
            <a:gsLst>
              <a:gs pos="0">
                <a:srgbClr val="8811A3"/>
              </a:gs>
              <a:gs pos="100000">
                <a:srgbClr val="FF278D"/>
              </a:gs>
            </a:gsLst>
            <a:lin ang="6416848"/>
          </a:gradFill>
          <a:ln w="3175">
            <a:solidFill>
              <a:srgbClr val="000000"/>
            </a:solidFill>
            <a:miter lim="400000"/>
          </a:ln>
          <a:effectLst>
            <a:outerShdw blurRad="38100" dist="12700" dir="5400000" rotWithShape="0">
              <a:srgbClr val="000000">
                <a:alpha val="22685"/>
              </a:srgbClr>
            </a:outerShdw>
          </a:effectLst>
        </p:spPr>
        <p:txBody>
          <a:bodyPr lIns="45718" tIns="45718" rIns="45718" bIns="45718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 algn="ctr" defTabSz="821530">
              <a:defRPr sz="11000" b="1" cap="all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9" name="Xenon lamps">
            <a:extLst>
              <a:ext uri="{FF2B5EF4-FFF2-40B4-BE49-F238E27FC236}">
                <a16:creationId xmlns:a16="http://schemas.microsoft.com/office/drawing/2014/main" id="{7644D70C-EDF0-41E0-9AEF-A6CAE82FFAD0}"/>
              </a:ext>
            </a:extLst>
          </p:cNvPr>
          <p:cNvSpPr txBox="1"/>
          <p:nvPr/>
        </p:nvSpPr>
        <p:spPr>
          <a:xfrm>
            <a:off x="5675748" y="2663105"/>
            <a:ext cx="1053041" cy="3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>
                <a:solidFill>
                  <a:schemeClr val="bg1"/>
                </a:solidFill>
              </a:rPr>
              <a:t>Xenon lamps</a:t>
            </a:r>
          </a:p>
        </p:txBody>
      </p:sp>
      <p:sp>
        <p:nvSpPr>
          <p:cNvPr id="20" name="Some laser phosphor">
            <a:extLst>
              <a:ext uri="{FF2B5EF4-FFF2-40B4-BE49-F238E27FC236}">
                <a16:creationId xmlns:a16="http://schemas.microsoft.com/office/drawing/2014/main" id="{5DCE7406-7E61-4A03-A918-1F729FAB75E5}"/>
              </a:ext>
            </a:extLst>
          </p:cNvPr>
          <p:cNvSpPr txBox="1"/>
          <p:nvPr/>
        </p:nvSpPr>
        <p:spPr>
          <a:xfrm>
            <a:off x="5647501" y="3074250"/>
            <a:ext cx="1661669" cy="3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>
                <a:solidFill>
                  <a:schemeClr val="bg1"/>
                </a:solidFill>
              </a:rPr>
              <a:t>Some laser phosphor</a:t>
            </a: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9D6BF696-C29A-479B-BD6F-252672FD1355}"/>
              </a:ext>
            </a:extLst>
          </p:cNvPr>
          <p:cNvSpPr/>
          <p:nvPr/>
        </p:nvSpPr>
        <p:spPr>
          <a:xfrm>
            <a:off x="5610066" y="3590092"/>
            <a:ext cx="1322304" cy="270845"/>
          </a:xfrm>
          <a:prstGeom prst="rect">
            <a:avLst/>
          </a:prstGeom>
          <a:gradFill>
            <a:gsLst>
              <a:gs pos="0">
                <a:srgbClr val="8811A3"/>
              </a:gs>
              <a:gs pos="100000">
                <a:srgbClr val="FF278D"/>
              </a:gs>
            </a:gsLst>
            <a:lin ang="6416848"/>
          </a:gradFill>
          <a:ln w="3175">
            <a:solidFill>
              <a:srgbClr val="000000"/>
            </a:solidFill>
            <a:miter lim="400000"/>
          </a:ln>
          <a:effectLst>
            <a:outerShdw blurRad="38100" dist="12700" dir="5400000" rotWithShape="0">
              <a:srgbClr val="000000">
                <a:alpha val="22685"/>
              </a:srgbClr>
            </a:outerShdw>
          </a:effectLst>
        </p:spPr>
        <p:txBody>
          <a:bodyPr lIns="45718" tIns="45718" rIns="45718" bIns="45718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pPr algn="ctr" defTabSz="821530">
              <a:defRPr sz="11000" b="1" cap="all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" name="Mercury lamps">
            <a:extLst>
              <a:ext uri="{FF2B5EF4-FFF2-40B4-BE49-F238E27FC236}">
                <a16:creationId xmlns:a16="http://schemas.microsoft.com/office/drawing/2014/main" id="{D78A3056-B605-465C-A03D-80A34E7A80BE}"/>
              </a:ext>
            </a:extLst>
          </p:cNvPr>
          <p:cNvSpPr txBox="1"/>
          <p:nvPr/>
        </p:nvSpPr>
        <p:spPr>
          <a:xfrm>
            <a:off x="5681284" y="3588504"/>
            <a:ext cx="1208532" cy="3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>
                <a:solidFill>
                  <a:schemeClr val="bg1"/>
                </a:solidFill>
              </a:rPr>
              <a:t>Mercury lamps</a:t>
            </a:r>
          </a:p>
        </p:txBody>
      </p:sp>
      <p:pic>
        <p:nvPicPr>
          <p:cNvPr id="23" name="ASHLEY REVISIONS5-01.jpg">
            <a:extLst>
              <a:ext uri="{FF2B5EF4-FFF2-40B4-BE49-F238E27FC236}">
                <a16:creationId xmlns:a16="http://schemas.microsoft.com/office/drawing/2014/main" id="{8D4ED037-305F-47DF-A53B-DD6226D5AC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180" t="12361" r="31645" b="12361"/>
          <a:stretch>
            <a:fillRect/>
          </a:stretch>
        </p:blipFill>
        <p:spPr>
          <a:xfrm>
            <a:off x="1676598" y="2007493"/>
            <a:ext cx="2367914" cy="249581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" name="Group">
            <a:extLst>
              <a:ext uri="{FF2B5EF4-FFF2-40B4-BE49-F238E27FC236}">
                <a16:creationId xmlns:a16="http://schemas.microsoft.com/office/drawing/2014/main" id="{1D9A9216-2ABD-4ECD-A855-50E729E132CE}"/>
              </a:ext>
            </a:extLst>
          </p:cNvPr>
          <p:cNvGrpSpPr/>
          <p:nvPr/>
        </p:nvGrpSpPr>
        <p:grpSpPr>
          <a:xfrm>
            <a:off x="2480058" y="2198021"/>
            <a:ext cx="1285562" cy="840867"/>
            <a:chOff x="2480056" y="2198021"/>
            <a:chExt cx="1285560" cy="840867"/>
          </a:xfrm>
        </p:grpSpPr>
        <p:sp>
          <p:nvSpPr>
            <p:cNvPr id="27" name="Rec. 2020">
              <a:extLst>
                <a:ext uri="{FF2B5EF4-FFF2-40B4-BE49-F238E27FC236}">
                  <a16:creationId xmlns:a16="http://schemas.microsoft.com/office/drawing/2014/main" id="{ADE31C2B-36B7-48DD-9A80-04625A20F7D1}"/>
                </a:ext>
              </a:extLst>
            </p:cNvPr>
            <p:cNvSpPr txBox="1"/>
            <p:nvPr/>
          </p:nvSpPr>
          <p:spPr>
            <a:xfrm>
              <a:off x="2560925" y="2198021"/>
              <a:ext cx="830987" cy="276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r>
                <a:rPr sz="1200" b="1"/>
                <a:t>Rec. 2020</a:t>
              </a:r>
            </a:p>
          </p:txBody>
        </p:sp>
        <p:sp>
          <p:nvSpPr>
            <p:cNvPr id="28" name="DCI P3">
              <a:extLst>
                <a:ext uri="{FF2B5EF4-FFF2-40B4-BE49-F238E27FC236}">
                  <a16:creationId xmlns:a16="http://schemas.microsoft.com/office/drawing/2014/main" id="{E2AE6994-7824-4050-96CB-64337DD84E5F}"/>
                </a:ext>
              </a:extLst>
            </p:cNvPr>
            <p:cNvSpPr txBox="1"/>
            <p:nvPr/>
          </p:nvSpPr>
          <p:spPr>
            <a:xfrm>
              <a:off x="3025179" y="2473977"/>
              <a:ext cx="596283" cy="276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r>
                <a:rPr sz="1200" b="1"/>
                <a:t>DCI </a:t>
              </a:r>
              <a:r>
                <a:rPr sz="1200" b="1" err="1"/>
                <a:t>P3</a:t>
              </a:r>
              <a:endParaRPr sz="1200" b="1"/>
            </a:p>
          </p:txBody>
        </p:sp>
        <p:sp>
          <p:nvSpPr>
            <p:cNvPr id="29" name="Rec. 709">
              <a:extLst>
                <a:ext uri="{FF2B5EF4-FFF2-40B4-BE49-F238E27FC236}">
                  <a16:creationId xmlns:a16="http://schemas.microsoft.com/office/drawing/2014/main" id="{3D5C1775-CFD2-4D0C-89E1-7397E21DF740}"/>
                </a:ext>
              </a:extLst>
            </p:cNvPr>
            <p:cNvSpPr txBox="1"/>
            <p:nvPr/>
          </p:nvSpPr>
          <p:spPr>
            <a:xfrm>
              <a:off x="3073609" y="2738844"/>
              <a:ext cx="692007" cy="276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r>
                <a:rPr sz="1200" b="1"/>
                <a:t>Rec. 709</a:t>
              </a:r>
            </a:p>
          </p:txBody>
        </p:sp>
        <p:sp>
          <p:nvSpPr>
            <p:cNvPr id="30" name="Line">
              <a:extLst>
                <a:ext uri="{FF2B5EF4-FFF2-40B4-BE49-F238E27FC236}">
                  <a16:creationId xmlns:a16="http://schemas.microsoft.com/office/drawing/2014/main" id="{B33D07FF-FA3F-496B-B63D-9BFFBF9B5F8F}"/>
                </a:ext>
              </a:extLst>
            </p:cNvPr>
            <p:cNvSpPr/>
            <p:nvPr/>
          </p:nvSpPr>
          <p:spPr>
            <a:xfrm flipV="1">
              <a:off x="2952035" y="2894149"/>
              <a:ext cx="144738" cy="144739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  <a:headEnd type="oval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/>
            </a:p>
          </p:txBody>
        </p:sp>
        <p:sp>
          <p:nvSpPr>
            <p:cNvPr id="31" name="Line">
              <a:extLst>
                <a:ext uri="{FF2B5EF4-FFF2-40B4-BE49-F238E27FC236}">
                  <a16:creationId xmlns:a16="http://schemas.microsoft.com/office/drawing/2014/main" id="{C442A1A2-D57B-4C69-A805-460DCD2E0FA3}"/>
                </a:ext>
              </a:extLst>
            </p:cNvPr>
            <p:cNvSpPr/>
            <p:nvPr/>
          </p:nvSpPr>
          <p:spPr>
            <a:xfrm flipV="1">
              <a:off x="2854347" y="2614373"/>
              <a:ext cx="197697" cy="19769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  <a:headEnd type="oval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/>
            </a:p>
          </p:txBody>
        </p:sp>
        <p:sp>
          <p:nvSpPr>
            <p:cNvPr id="32" name="Line">
              <a:extLst>
                <a:ext uri="{FF2B5EF4-FFF2-40B4-BE49-F238E27FC236}">
                  <a16:creationId xmlns:a16="http://schemas.microsoft.com/office/drawing/2014/main" id="{4BB58C9B-0559-44BD-842F-89DB78C90F4B}"/>
                </a:ext>
              </a:extLst>
            </p:cNvPr>
            <p:cNvSpPr/>
            <p:nvPr/>
          </p:nvSpPr>
          <p:spPr>
            <a:xfrm flipV="1">
              <a:off x="2480056" y="2355078"/>
              <a:ext cx="108397" cy="108396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  <a:headEnd type="oval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1pPr>
              <a:lvl2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2pPr>
              <a:lvl3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3pPr>
              <a:lvl4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4pPr>
              <a:lvl5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5pPr>
              <a:lvl6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6pPr>
              <a:lvl7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7pPr>
              <a:lvl8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8pPr>
              <a:lvl9pPr marL="0" marR="0" indent="0" algn="l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"/>
                </a:defRPr>
              </a:lvl9pPr>
            </a:lstStyle>
            <a:p>
              <a:endParaRPr/>
            </a:p>
          </p:txBody>
        </p:sp>
      </p:grpSp>
      <p:sp>
        <p:nvSpPr>
          <p:cNvPr id="25" name="Color gamut comparison">
            <a:extLst>
              <a:ext uri="{FF2B5EF4-FFF2-40B4-BE49-F238E27FC236}">
                <a16:creationId xmlns:a16="http://schemas.microsoft.com/office/drawing/2014/main" id="{08007873-7701-44C5-BC94-004A16AE4211}"/>
              </a:ext>
            </a:extLst>
          </p:cNvPr>
          <p:cNvSpPr txBox="1"/>
          <p:nvPr/>
        </p:nvSpPr>
        <p:spPr>
          <a:xfrm>
            <a:off x="1915796" y="1712854"/>
            <a:ext cx="1917380" cy="307773"/>
          </a:xfrm>
          <a:prstGeom prst="rect">
            <a:avLst/>
          </a:prstGeom>
          <a:ln w="12700">
            <a:miter lim="400000"/>
          </a:ln>
          <a:effectLst>
            <a:outerShdw blurRad="38100" dist="12700" dir="5400000" rotWithShape="0">
              <a:srgbClr val="000000">
                <a:alpha val="12882"/>
              </a:srgbClr>
            </a:outerShdw>
          </a:effectLst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sz="1400" b="1"/>
              <a:t>Color gamut comparison</a:t>
            </a:r>
            <a:endParaRPr lang="en-US" sz="1400" b="1">
              <a:cs typeface="Calibri"/>
            </a:endParaRPr>
          </a:p>
        </p:txBody>
      </p:sp>
      <p:sp>
        <p:nvSpPr>
          <p:cNvPr id="33" name="Rectangle">
            <a:extLst>
              <a:ext uri="{FF2B5EF4-FFF2-40B4-BE49-F238E27FC236}">
                <a16:creationId xmlns:a16="http://schemas.microsoft.com/office/drawing/2014/main" id="{67450939-13EB-452B-8568-0A00BA35C11F}"/>
              </a:ext>
            </a:extLst>
          </p:cNvPr>
          <p:cNvSpPr/>
          <p:nvPr/>
        </p:nvSpPr>
        <p:spPr>
          <a:xfrm>
            <a:off x="5609471" y="3987387"/>
            <a:ext cx="1737238" cy="291467"/>
          </a:xfrm>
          <a:prstGeom prst="rect">
            <a:avLst/>
          </a:prstGeom>
          <a:gradFill>
            <a:gsLst>
              <a:gs pos="0">
                <a:srgbClr val="249800"/>
              </a:gs>
              <a:gs pos="100000">
                <a:srgbClr val="A3FE00"/>
              </a:gs>
            </a:gsLst>
            <a:lin ang="6416848"/>
          </a:gradFill>
          <a:ln w="3175">
            <a:solidFill>
              <a:srgbClr val="000000"/>
            </a:solidFill>
            <a:miter lim="400000"/>
          </a:ln>
          <a:effectLst>
            <a:outerShdw blurRad="38100" dist="12700" dir="5400000" rotWithShape="0">
              <a:srgbClr val="000000">
                <a:alpha val="22685"/>
              </a:srgbClr>
            </a:outerShdw>
          </a:effectLst>
        </p:spPr>
        <p:txBody>
          <a:bodyPr lIns="45718" tIns="45718" rIns="45718" bIns="45718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1pPr>
            <a:lvl2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2pPr>
            <a:lvl3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3pPr>
            <a:lvl4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4pPr>
            <a:lvl5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5pPr>
            <a:lvl6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6pPr>
            <a:lvl7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7pPr>
            <a:lvl8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8pPr>
            <a:lvl9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defRPr>
            </a:lvl9pPr>
          </a:lstStyle>
          <a:p>
            <a:r>
              <a:rPr lang="en-US" sz="1400" b="1">
                <a:solidFill>
                  <a:schemeClr val="bg1"/>
                </a:solidFill>
              </a:rPr>
              <a:t>Some laser phosphor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2D3F95-8436-47FA-A9E6-ABBC61B615F5}"/>
              </a:ext>
            </a:extLst>
          </p:cNvPr>
          <p:cNvSpPr txBox="1"/>
          <p:nvPr/>
        </p:nvSpPr>
        <p:spPr>
          <a:xfrm>
            <a:off x="837706" y="1149957"/>
            <a:ext cx="7369690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RGB pure laser is the only projection technology </a:t>
            </a:r>
            <a:r>
              <a:rPr lang="en-US" sz="1600" dirty="0">
                <a:solidFill>
                  <a:srgbClr val="000000"/>
                </a:solidFill>
                <a:latin typeface="Calibri"/>
                <a:cs typeface="Calibri"/>
              </a:rPr>
              <a:t>that supports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 Rec. 2020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endParaRPr lang="en-US" sz="16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3014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8D82C63D-5911-44D6-A8B1-275DAE5073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977" b="17933"/>
          <a:stretch/>
        </p:blipFill>
        <p:spPr>
          <a:xfrm>
            <a:off x="1005196" y="2996440"/>
            <a:ext cx="5526399" cy="20408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2A94C2-8488-45F9-89DA-980A7B5A0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7494869" cy="674915"/>
          </a:xfrm>
        </p:spPr>
        <p:txBody>
          <a:bodyPr lIns="91440" tIns="45720" rIns="91440" bIns="45720" anchor="ctr"/>
          <a:lstStyle/>
          <a:p>
            <a:r>
              <a:rPr lang="en-GB" dirty="0">
                <a:latin typeface="Calibri"/>
                <a:ea typeface="Calibri" panose="020F0502020204030204" pitchFamily="34" charset="0"/>
                <a:cs typeface="Times New Roman"/>
              </a:rPr>
              <a:t>Our signature integrated full-</a:t>
            </a:r>
            <a:r>
              <a:rPr lang="en-GB" dirty="0" err="1">
                <a:latin typeface="Calibri"/>
                <a:ea typeface="Calibri" panose="020F0502020204030204" pitchFamily="34" charset="0"/>
                <a:cs typeface="Times New Roman"/>
              </a:rPr>
              <a:t>color</a:t>
            </a:r>
            <a:r>
              <a:rPr lang="en-GB" dirty="0">
                <a:latin typeface="Calibri"/>
                <a:ea typeface="Calibri" panose="020F0502020204030204" pitchFamily="34" charset="0"/>
                <a:cs typeface="Times New Roman"/>
              </a:rPr>
              <a:t> LCD interface 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344E9-A63A-4BDF-B75C-0185FECE8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287920"/>
            <a:ext cx="7373764" cy="1473885"/>
          </a:xfrm>
        </p:spPr>
        <p:txBody>
          <a:bodyPr lIns="91440" tIns="45720" rIns="91440" bIns="45720" anchor="t"/>
          <a:lstStyle/>
          <a:p>
            <a:pPr marL="285750" indent="-285750">
              <a:buChar char="•"/>
            </a:pP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Allows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you to see input signal thumbnails and projector health at-a-glance</a:t>
            </a:r>
            <a:endParaRPr lang="en-US" dirty="0">
              <a:latin typeface="Calibri"/>
              <a:cs typeface="Times New Roman"/>
            </a:endParaRPr>
          </a:p>
          <a:p>
            <a:pPr marL="285750" indent="-285750">
              <a:buChar char="•"/>
            </a:pPr>
            <a:r>
              <a:rPr lang="en-GB" sz="1600" dirty="0">
                <a:ea typeface="+mn-lt"/>
                <a:cs typeface="+mn-lt"/>
              </a:rPr>
              <a:t>The M 4K25 RGB is compatible with optional </a:t>
            </a:r>
            <a:r>
              <a:rPr lang="en-GB" sz="1600" dirty="0">
                <a:ea typeface="+mn-lt"/>
                <a:cs typeface="+mn-lt"/>
                <a:hlinkClick r:id="rId3"/>
              </a:rPr>
              <a:t>Christie® Link</a:t>
            </a:r>
            <a:r>
              <a:rPr lang="en-GB" sz="1600" dirty="0">
                <a:ea typeface="+mn-lt"/>
                <a:cs typeface="+mn-lt"/>
              </a:rPr>
              <a:t> input with loop-out for content mirroring to a second projector. </a:t>
            </a:r>
            <a:endParaRPr lang="en-GB"/>
          </a:p>
          <a:p>
            <a:pPr marL="285750" indent="-285750">
              <a:buChar char="•"/>
            </a:pP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Web UI 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gives you access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to all projector menus and controls for real-time adjustments and monitoring</a:t>
            </a:r>
            <a:endParaRPr lang="en-US" sz="1600" dirty="0">
              <a:effectLst/>
              <a:latin typeface="Calibri"/>
              <a:ea typeface="Calibri" panose="020F0502020204030204" pitchFamily="34" charset="0"/>
              <a:cs typeface="Times New Roman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254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44CDEF64-FFDD-44D2-A3EE-0B6E80708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sz="2800" dirty="0">
                <a:solidFill>
                  <a:srgbClr val="000000"/>
                </a:solidFill>
                <a:latin typeface="+mn-lt"/>
                <a:cs typeface="Arial"/>
              </a:rPr>
              <a:t>M</a:t>
            </a:r>
            <a:r>
              <a:rPr lang="en-US" sz="2800" spc="-20" dirty="0">
                <a:solidFill>
                  <a:srgbClr val="000000"/>
                </a:solidFill>
                <a:latin typeface="+mn-lt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cs typeface="Arial"/>
              </a:rPr>
              <a:t>4K25 RGB</a:t>
            </a:r>
            <a:r>
              <a:rPr lang="en-US" sz="2800" spc="-15" dirty="0">
                <a:solidFill>
                  <a:srgbClr val="000000"/>
                </a:solidFill>
                <a:latin typeface="+mn-lt"/>
                <a:cs typeface="Arial"/>
              </a:rPr>
              <a:t> </a:t>
            </a:r>
            <a:r>
              <a:rPr lang="en-US" sz="2800" spc="-20" dirty="0">
                <a:solidFill>
                  <a:srgbClr val="000000"/>
                </a:solidFill>
                <a:latin typeface="+mn-lt"/>
                <a:cs typeface="Arial"/>
              </a:rPr>
              <a:t>vs.</a:t>
            </a:r>
            <a:r>
              <a:rPr lang="en-US" sz="2800" spc="35" dirty="0">
                <a:solidFill>
                  <a:srgbClr val="000000"/>
                </a:solidFill>
                <a:latin typeface="+mn-lt"/>
                <a:cs typeface="Arial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+mn-lt"/>
                <a:cs typeface="Arial"/>
              </a:rPr>
              <a:t>M</a:t>
            </a:r>
            <a:r>
              <a:rPr lang="en-US" sz="2800" spc="-15" dirty="0">
                <a:solidFill>
                  <a:srgbClr val="000000"/>
                </a:solidFill>
                <a:latin typeface="+mn-lt"/>
                <a:cs typeface="Arial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+mn-lt"/>
                <a:cs typeface="Arial"/>
              </a:rPr>
              <a:t>Series</a:t>
            </a:r>
            <a:endParaRPr lang="en-US" dirty="0">
              <a:cs typeface="Arial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CCA36AF-75ED-4BF9-BEE8-823331E2A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452" y="1824949"/>
            <a:ext cx="2069139" cy="1075717"/>
          </a:xfrm>
          <a:prstGeom prst="rect">
            <a:avLst/>
          </a:prstGeom>
        </p:spPr>
      </p:pic>
      <p:graphicFrame>
        <p:nvGraphicFramePr>
          <p:cNvPr id="28" name="Table 28">
            <a:extLst>
              <a:ext uri="{FF2B5EF4-FFF2-40B4-BE49-F238E27FC236}">
                <a16:creationId xmlns:a16="http://schemas.microsoft.com/office/drawing/2014/main" id="{3B69D1E7-9CA4-4399-B0D8-4A062FE8A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939868"/>
              </p:ext>
            </p:extLst>
          </p:nvPr>
        </p:nvGraphicFramePr>
        <p:xfrm>
          <a:off x="503274" y="3449072"/>
          <a:ext cx="5103292" cy="1494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5823">
                  <a:extLst>
                    <a:ext uri="{9D8B030D-6E8A-4147-A177-3AD203B41FA5}">
                      <a16:colId xmlns:a16="http://schemas.microsoft.com/office/drawing/2014/main" val="1217547945"/>
                    </a:ext>
                  </a:extLst>
                </a:gridCol>
                <a:gridCol w="1275823">
                  <a:extLst>
                    <a:ext uri="{9D8B030D-6E8A-4147-A177-3AD203B41FA5}">
                      <a16:colId xmlns:a16="http://schemas.microsoft.com/office/drawing/2014/main" val="977042920"/>
                    </a:ext>
                  </a:extLst>
                </a:gridCol>
                <a:gridCol w="1275823">
                  <a:extLst>
                    <a:ext uri="{9D8B030D-6E8A-4147-A177-3AD203B41FA5}">
                      <a16:colId xmlns:a16="http://schemas.microsoft.com/office/drawing/2014/main" val="3167300425"/>
                    </a:ext>
                  </a:extLst>
                </a:gridCol>
                <a:gridCol w="1275823">
                  <a:extLst>
                    <a:ext uri="{9D8B030D-6E8A-4147-A177-3AD203B41FA5}">
                      <a16:colId xmlns:a16="http://schemas.microsoft.com/office/drawing/2014/main" val="1675972529"/>
                    </a:ext>
                  </a:extLst>
                </a:gridCol>
              </a:tblGrid>
              <a:tr h="298894"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Dimension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en-US"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4 K25 RGB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4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Series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en-US" sz="1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Difference - </a:t>
                      </a:r>
                      <a:r>
                        <a:rPr lang="en-US" sz="14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Δ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520034557"/>
                  </a:ext>
                </a:extLst>
              </a:tr>
              <a:tr h="2988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Length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en-US" sz="1400" spc="-10" dirty="0">
                          <a:latin typeface="Calibri"/>
                          <a:cs typeface="Calibri"/>
                        </a:rPr>
                        <a:t>24.3</a:t>
                      </a:r>
                      <a:r>
                        <a:rPr lang="en-US" sz="1400" b="0" i="0" u="none" strike="noStrike" spc="-10" noProof="0" dirty="0"/>
                        <a:t>"</a:t>
                      </a:r>
                      <a:r>
                        <a:rPr lang="en-US" sz="1400" spc="-10" dirty="0">
                          <a:latin typeface="Calibri"/>
                          <a:cs typeface="Calibri"/>
                        </a:rPr>
                        <a:t>(617mm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83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22.1</a:t>
                      </a:r>
                      <a:r>
                        <a:rPr lang="en-US" sz="1400" b="0" i="0" u="none" strike="noStrike" spc="-10" noProof="0" dirty="0"/>
                        <a:t>"</a:t>
                      </a:r>
                      <a:r>
                        <a:rPr lang="en-US" sz="1400" spc="-1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561mm)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83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en-US" sz="1400" spc="-5" dirty="0">
                          <a:latin typeface="Calibri"/>
                          <a:cs typeface="Calibri"/>
                        </a:rPr>
                        <a:t>2.2</a:t>
                      </a:r>
                      <a:r>
                        <a:rPr lang="en-US" sz="1400" b="0" i="0" u="none" strike="noStrike" spc="-5" noProof="0" dirty="0"/>
                        <a:t>"</a:t>
                      </a:r>
                      <a:r>
                        <a:rPr lang="en-US" sz="1400" spc="-5" dirty="0">
                          <a:latin typeface="Calibri"/>
                          <a:cs typeface="Calibri"/>
                        </a:rPr>
                        <a:t>(56mm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830" marB="0"/>
                </a:tc>
                <a:extLst>
                  <a:ext uri="{0D108BD9-81ED-4DB2-BD59-A6C34878D82A}">
                    <a16:rowId xmlns:a16="http://schemas.microsoft.com/office/drawing/2014/main" val="628155016"/>
                  </a:ext>
                </a:extLst>
              </a:tr>
              <a:tr h="2988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Width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20.7</a:t>
                      </a:r>
                      <a:r>
                        <a:rPr lang="en-US" sz="1400" b="0" i="0" u="none" strike="noStrike" spc="-10" noProof="0" dirty="0"/>
                        <a:t>"</a:t>
                      </a:r>
                      <a:r>
                        <a:rPr lang="en-US" sz="1400" spc="-1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525mm)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19.7</a:t>
                      </a:r>
                      <a:r>
                        <a:rPr lang="en-US" sz="1400" b="0" i="0" u="none" strike="noStrike" spc="-10" noProof="0" dirty="0"/>
                        <a:t>"</a:t>
                      </a:r>
                      <a:r>
                        <a:rPr lang="en-US" sz="1400" spc="-1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500mm)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lang="en-US" sz="1400" b="0" i="0" u="none" strike="noStrike" spc="-5" noProof="0" dirty="0"/>
                        <a:t>"</a:t>
                      </a:r>
                      <a:r>
                        <a:rPr lang="en-US" sz="1400" spc="-5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25mm)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93269741"/>
                  </a:ext>
                </a:extLst>
              </a:tr>
              <a:tr h="2988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Height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10.6</a:t>
                      </a:r>
                      <a:r>
                        <a:rPr lang="en-US" sz="1400" b="0" i="0" u="none" strike="noStrike" spc="-10" noProof="0" dirty="0"/>
                        <a:t>"</a:t>
                      </a:r>
                      <a:r>
                        <a:rPr lang="en-US" sz="1400" spc="-10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270mm)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en-US" sz="1400" spc="-10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lang="en-US" sz="1400" b="0" i="0" u="none" strike="noStrike" spc="-10" noProof="0" dirty="0"/>
                        <a:t>"</a:t>
                      </a:r>
                      <a:r>
                        <a:rPr lang="en-US" sz="1400" spc="-10" dirty="0">
                          <a:latin typeface="Calibri"/>
                          <a:cs typeface="Calibri"/>
                        </a:rPr>
                        <a:t>(255mm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0.6</a:t>
                      </a:r>
                      <a:r>
                        <a:rPr lang="en-US" sz="1400" b="0" i="0" u="none" strike="noStrike" spc="-5" noProof="0" dirty="0"/>
                        <a:t>"</a:t>
                      </a:r>
                      <a:r>
                        <a:rPr lang="en-US" sz="1400" spc="-5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15mm)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4070713753"/>
                  </a:ext>
                </a:extLst>
              </a:tr>
              <a:tr h="29889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lang="en-US" sz="1400" b="1" dirty="0">
                          <a:latin typeface="Calibri"/>
                          <a:cs typeface="Calibri"/>
                        </a:rPr>
                        <a:t>Weight</a:t>
                      </a:r>
                      <a:endParaRPr sz="1400" b="1" dirty="0">
                        <a:latin typeface="Calibri"/>
                        <a:cs typeface="Calibri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en-US" sz="1400" dirty="0">
                          <a:latin typeface="Calibri"/>
                          <a:cs typeface="Calibri"/>
                        </a:rPr>
                        <a:t>92lbs. (41.7kg)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en-US" sz="1400" dirty="0">
                          <a:latin typeface="+mn-lt"/>
                          <a:cs typeface="Calibri"/>
                        </a:rPr>
                        <a:t>55lbs. (25kg)</a:t>
                      </a: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en-US" sz="1400" dirty="0">
                          <a:latin typeface="Calibri"/>
                          <a:cs typeface="Calibri"/>
                        </a:rPr>
                        <a:t>37lbs. (16.7kg)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2992689112"/>
                  </a:ext>
                </a:extLst>
              </a:tr>
            </a:tbl>
          </a:graphicData>
        </a:graphic>
      </p:graphicFrame>
      <p:pic>
        <p:nvPicPr>
          <p:cNvPr id="30" name="Picture 29">
            <a:extLst>
              <a:ext uri="{FF2B5EF4-FFF2-40B4-BE49-F238E27FC236}">
                <a16:creationId xmlns:a16="http://schemas.microsoft.com/office/drawing/2014/main" id="{B57AC74D-C741-4073-969A-8704589D6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6569" y="1305379"/>
            <a:ext cx="3566469" cy="145707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5F69913-3AA8-4122-AAB6-BC7BD8ED5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871" y="3024683"/>
            <a:ext cx="3401863" cy="12010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DB48322-83CB-4681-A550-1698053364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668" y="1689573"/>
            <a:ext cx="2292295" cy="1243692"/>
          </a:xfrm>
          <a:prstGeom prst="rect">
            <a:avLst/>
          </a:prstGeom>
        </p:spPr>
      </p:pic>
      <p:sp>
        <p:nvSpPr>
          <p:cNvPr id="36" name="object 7">
            <a:extLst>
              <a:ext uri="{FF2B5EF4-FFF2-40B4-BE49-F238E27FC236}">
                <a16:creationId xmlns:a16="http://schemas.microsoft.com/office/drawing/2014/main" id="{68A82EFC-AED9-4EA1-AC37-37ABFF6739B4}"/>
              </a:ext>
            </a:extLst>
          </p:cNvPr>
          <p:cNvSpPr txBox="1"/>
          <p:nvPr/>
        </p:nvSpPr>
        <p:spPr>
          <a:xfrm>
            <a:off x="7338731" y="2750115"/>
            <a:ext cx="995252" cy="22826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spc="-5" dirty="0">
                <a:latin typeface="Calibri"/>
                <a:cs typeface="Arial"/>
              </a:rPr>
              <a:t>M 4K25 RGB</a:t>
            </a:r>
            <a:endParaRPr lang="en-US" sz="1400" dirty="0">
              <a:latin typeface="Calibri"/>
              <a:cs typeface="Arial"/>
            </a:endParaRPr>
          </a:p>
        </p:txBody>
      </p:sp>
      <p:sp>
        <p:nvSpPr>
          <p:cNvPr id="37" name="object 7">
            <a:extLst>
              <a:ext uri="{FF2B5EF4-FFF2-40B4-BE49-F238E27FC236}">
                <a16:creationId xmlns:a16="http://schemas.microsoft.com/office/drawing/2014/main" id="{031FCD0A-560B-4133-B42A-771806516534}"/>
              </a:ext>
            </a:extLst>
          </p:cNvPr>
          <p:cNvSpPr txBox="1"/>
          <p:nvPr/>
        </p:nvSpPr>
        <p:spPr>
          <a:xfrm>
            <a:off x="1398858" y="1328168"/>
            <a:ext cx="1235883" cy="22826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spc="-5" dirty="0">
                <a:latin typeface="Calibri"/>
                <a:cs typeface="Arial"/>
              </a:rPr>
              <a:t>M </a:t>
            </a:r>
            <a:r>
              <a:rPr lang="en-US" sz="1400" b="1" spc="-5">
                <a:latin typeface="Calibri"/>
                <a:cs typeface="Arial"/>
              </a:rPr>
              <a:t>4K25 RGB</a:t>
            </a:r>
            <a:endParaRPr lang="en-US" sz="1400">
              <a:latin typeface="Calibri"/>
              <a:cs typeface="Arial"/>
            </a:endParaRPr>
          </a:p>
        </p:txBody>
      </p:sp>
      <p:sp>
        <p:nvSpPr>
          <p:cNvPr id="38" name="object 12">
            <a:extLst>
              <a:ext uri="{FF2B5EF4-FFF2-40B4-BE49-F238E27FC236}">
                <a16:creationId xmlns:a16="http://schemas.microsoft.com/office/drawing/2014/main" id="{3F519C77-315D-4AAA-8344-F9B0903FC9A1}"/>
              </a:ext>
            </a:extLst>
          </p:cNvPr>
          <p:cNvSpPr txBox="1"/>
          <p:nvPr/>
        </p:nvSpPr>
        <p:spPr>
          <a:xfrm>
            <a:off x="3875238" y="1320648"/>
            <a:ext cx="756920" cy="22826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b="1">
                <a:latin typeface="Calibri"/>
                <a:cs typeface="Arial"/>
              </a:rPr>
              <a:t>M</a:t>
            </a:r>
            <a:r>
              <a:rPr sz="1400" b="1" spc="-65">
                <a:latin typeface="Calibri"/>
                <a:cs typeface="Arial"/>
              </a:rPr>
              <a:t> </a:t>
            </a:r>
            <a:r>
              <a:rPr sz="1400" b="1" spc="-5">
                <a:latin typeface="Calibri"/>
                <a:cs typeface="Arial"/>
              </a:rPr>
              <a:t>Series</a:t>
            </a:r>
            <a:endParaRPr lang="en-US" sz="1400">
              <a:latin typeface="Calibri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5C3A32-FB56-4398-A0CC-A18184DA823E}"/>
              </a:ext>
            </a:extLst>
          </p:cNvPr>
          <p:cNvSpPr txBox="1"/>
          <p:nvPr/>
        </p:nvSpPr>
        <p:spPr>
          <a:xfrm>
            <a:off x="7058025" y="1177590"/>
            <a:ext cx="135956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1">
                <a:latin typeface="Calibri"/>
              </a:rPr>
              <a:t>Legacy M Series</a:t>
            </a:r>
            <a:endParaRPr lang="en-US" sz="14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683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0E2AC-76E9-4A14-AC61-85DB622F1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ILS1 Lens system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A0FF0-E6AE-4D38-8DA3-9B6FF3905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287934"/>
            <a:ext cx="4328626" cy="3040785"/>
          </a:xfrm>
        </p:spPr>
        <p:txBody>
          <a:bodyPr lIns="91440" tIns="45720" rIns="91440" bIns="45720" anchor="t"/>
          <a:lstStyle/>
          <a:p>
            <a:pPr marL="298450" indent="-285750">
              <a:buFont typeface="Arial" panose="020B0604020202020204" pitchFamily="34" charset="0"/>
              <a:buChar char="•"/>
              <a:tabLst>
                <a:tab pos="299078" algn="l"/>
                <a:tab pos="299713" algn="l"/>
              </a:tabLst>
            </a:pPr>
            <a:r>
              <a:rPr lang="en-US" sz="1600" dirty="0">
                <a:cs typeface="Calibri"/>
              </a:rPr>
              <a:t>Our M 4K25 RGB 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Intelligent Lens 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System (ILS) provides motorized zoom, focus plus H&amp;V offset </a:t>
            </a:r>
            <a:endParaRPr lang="en-GB" sz="1600" dirty="0"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98450" indent="-285750">
              <a:buFont typeface="Arial" panose="020B0604020202020204" pitchFamily="34" charset="0"/>
              <a:buChar char="•"/>
              <a:tabLst>
                <a:tab pos="299078" algn="l"/>
                <a:tab pos="299713" algn="l"/>
              </a:tabLst>
            </a:pPr>
            <a:r>
              <a:rPr lang="en-GB" sz="1600" dirty="0">
                <a:latin typeface="Calibri"/>
                <a:cs typeface="Times New Roman"/>
              </a:rPr>
              <a:t>It’</a:t>
            </a:r>
            <a:r>
              <a:rPr lang="en-US" sz="1600" dirty="0">
                <a:cs typeface="Calibri"/>
              </a:rPr>
              <a:t>s compatible with all 10 existing M, J and Crimson lenses ranging from 0.37:1 to 10.4:1</a:t>
            </a:r>
          </a:p>
          <a:p>
            <a:pPr marL="298450" indent="-285750">
              <a:buFont typeface="Arial" panose="020B0604020202020204" pitchFamily="34" charset="0"/>
              <a:buChar char="•"/>
              <a:tabLst>
                <a:tab pos="299078" algn="l"/>
                <a:tab pos="299713" algn="l"/>
              </a:tabLst>
            </a:pP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Quickly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and easily swap lenses with 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our tool-free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 lens mount design.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GB" sz="1600" dirty="0">
              <a:effectLst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98450" indent="-285750">
              <a:buFont typeface="Arial,Sans-Serif" panose="020B0604020202020204" pitchFamily="34" charset="0"/>
              <a:buChar char="•"/>
              <a:tabLst>
                <a:tab pos="299078" algn="l"/>
                <a:tab pos="299713" algn="l"/>
              </a:tabLst>
            </a:pPr>
            <a:r>
              <a:rPr lang="en-US" sz="1600" dirty="0">
                <a:latin typeface="Calibri"/>
                <a:cs typeface="Calibri"/>
              </a:rPr>
              <a:t>2 new ultra-high contrast (UHC) lenses available that provide up to 7000:1 contrast </a:t>
            </a:r>
            <a:endParaRPr lang="en-US" sz="1600" dirty="0">
              <a:ea typeface="+mn-lt"/>
              <a:cs typeface="+mn-lt"/>
            </a:endParaRPr>
          </a:p>
          <a:p>
            <a:pPr marL="298450" indent="-285750">
              <a:buFont typeface="Arial" panose="020B0604020202020204" pitchFamily="34" charset="0"/>
              <a:buChar char="•"/>
              <a:tabLst>
                <a:tab pos="299078" algn="l"/>
                <a:tab pos="299713" algn="l"/>
              </a:tabLst>
            </a:pPr>
            <a:endParaRPr lang="en-US" sz="1600">
              <a:latin typeface="Calibri"/>
              <a:cs typeface="Calibri"/>
            </a:endParaRP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B5D458DC-DC9B-412D-94D8-084BD9D5D7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7" t="-1875" r="3101" b="11917"/>
          <a:stretch/>
        </p:blipFill>
        <p:spPr>
          <a:xfrm>
            <a:off x="5382045" y="203635"/>
            <a:ext cx="3718391" cy="17749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C8CD3E-4D9D-4A21-97C2-D2248890F107}"/>
              </a:ext>
            </a:extLst>
          </p:cNvPr>
          <p:cNvSpPr txBox="1"/>
          <p:nvPr/>
        </p:nvSpPr>
        <p:spPr>
          <a:xfrm>
            <a:off x="5615057" y="2057899"/>
            <a:ext cx="3252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>
                <a:hlinkClick r:id="rId2"/>
              </a:rPr>
              <a:t>https://vimeo.com/596141426</a:t>
            </a:r>
            <a:r>
              <a:rPr lang="en-US" sz="1800"/>
              <a:t> </a:t>
            </a:r>
          </a:p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97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AA076-4539-4E2A-A257-7CD68CDF0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7520865" cy="674915"/>
          </a:xfrm>
        </p:spPr>
        <p:txBody>
          <a:bodyPr lIns="91440" tIns="45720" rIns="91440" bIns="45720" anchor="ctr"/>
          <a:lstStyle/>
          <a:p>
            <a:r>
              <a:rPr lang="en-US" sz="2800" spc="-10" dirty="0">
                <a:solidFill>
                  <a:srgbClr val="000000"/>
                </a:solidFill>
                <a:cs typeface="Arial"/>
              </a:rPr>
              <a:t>ILS1 </a:t>
            </a:r>
            <a:r>
              <a:rPr lang="en-US" dirty="0">
                <a:solidFill>
                  <a:srgbClr val="000000"/>
                </a:solidFill>
                <a:cs typeface="Arial"/>
              </a:rPr>
              <a:t>Lens options (</a:t>
            </a:r>
            <a:r>
              <a:rPr lang="en-US" sz="2800" dirty="0">
                <a:solidFill>
                  <a:srgbClr val="000000"/>
                </a:solidFill>
                <a:cs typeface="Arial"/>
              </a:rPr>
              <a:t>HD, WU, UHD 4K</a:t>
            </a:r>
            <a:r>
              <a:rPr lang="en-US" spc="-10" dirty="0">
                <a:solidFill>
                  <a:srgbClr val="000000"/>
                </a:solidFill>
                <a:cs typeface="Arial"/>
              </a:rPr>
              <a:t> l</a:t>
            </a:r>
            <a:r>
              <a:rPr lang="en-US" dirty="0">
                <a:solidFill>
                  <a:srgbClr val="000000"/>
                </a:solidFill>
                <a:cs typeface="Arial"/>
              </a:rPr>
              <a:t>enses</a:t>
            </a:r>
            <a:r>
              <a:rPr lang="en-US" sz="2800" dirty="0">
                <a:solidFill>
                  <a:srgbClr val="000000"/>
                </a:solidFill>
                <a:cs typeface="Arial"/>
              </a:rPr>
              <a:t>)</a:t>
            </a:r>
            <a:endParaRPr lang="en-US" dirty="0"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D9EDB9A-8101-4FD9-AB4B-2E9AEA86EE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025" y="1282177"/>
            <a:ext cx="7652988" cy="971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>
              <a:lnSpc>
                <a:spcPts val="1440"/>
              </a:lnSpc>
              <a:spcBef>
                <a:spcPts val="100"/>
              </a:spcBef>
              <a:tabLst>
                <a:tab pos="299720" algn="l"/>
                <a:tab pos="300355" algn="l"/>
              </a:tabLst>
            </a:pPr>
            <a:r>
              <a:rPr lang="en-US" sz="1400" spc="-30" dirty="0">
                <a:latin typeface="Calibri"/>
                <a:cs typeface="Calibri"/>
              </a:rPr>
              <a:t>ILS1 lenses are for all current 3DLP® projectors that are not full/native 4K resolution (4180 x 2160)</a:t>
            </a:r>
            <a:endParaRPr lang="en-US" sz="1400" spc="-30" dirty="0">
              <a:highlight>
                <a:srgbClr val="FFFF00"/>
              </a:highlight>
              <a:latin typeface="Calibri"/>
              <a:cs typeface="Calibri"/>
            </a:endParaRPr>
          </a:p>
          <a:p>
            <a:pPr marL="12065">
              <a:lnSpc>
                <a:spcPts val="1440"/>
              </a:lnSpc>
              <a:spcBef>
                <a:spcPts val="100"/>
              </a:spcBef>
              <a:tabLst>
                <a:tab pos="299720" algn="l"/>
                <a:tab pos="300355" algn="l"/>
              </a:tabLst>
            </a:pPr>
            <a:endParaRPr lang="en-US" sz="1400" spc="-30" dirty="0">
              <a:latin typeface="Calibri"/>
              <a:cs typeface="Calibri"/>
            </a:endParaRPr>
          </a:p>
          <a:p>
            <a:pPr marL="12065">
              <a:lnSpc>
                <a:spcPts val="1440"/>
              </a:lnSpc>
              <a:spcBef>
                <a:spcPts val="100"/>
              </a:spcBef>
              <a:tabLst>
                <a:tab pos="299720" algn="l"/>
                <a:tab pos="300355" algn="l"/>
              </a:tabLst>
            </a:pPr>
            <a:r>
              <a:rPr lang="en-US" sz="1400" spc="-30" dirty="0">
                <a:latin typeface="Calibri"/>
                <a:cs typeface="Calibri"/>
              </a:rPr>
              <a:t>All ILS1 lenses are the interchangeable between J Series, legacy M Series, Crimson and M 4K25 RGB projectors.</a:t>
            </a:r>
            <a:endParaRPr lang="en-US" sz="1400" spc="-30">
              <a:cs typeface="Calibri"/>
            </a:endParaRPr>
          </a:p>
          <a:p>
            <a:pPr marL="12065">
              <a:lnSpc>
                <a:spcPts val="1440"/>
              </a:lnSpc>
              <a:spcBef>
                <a:spcPts val="100"/>
              </a:spcBef>
              <a:tabLst>
                <a:tab pos="299720" algn="l"/>
                <a:tab pos="300355" algn="l"/>
              </a:tabLst>
            </a:pPr>
            <a:endParaRPr lang="en-US" sz="1600" spc="-30" dirty="0">
              <a:latin typeface="Calibri"/>
              <a:cs typeface="Calibri"/>
            </a:endParaRPr>
          </a:p>
          <a:p>
            <a:pPr marL="299720" indent="-287655">
              <a:lnSpc>
                <a:spcPts val="1440"/>
              </a:lnSpc>
              <a:spcBef>
                <a:spcPts val="100"/>
              </a:spcBef>
              <a:buFont typeface="Arial"/>
              <a:buChar char="•"/>
              <a:tabLst>
                <a:tab pos="299720" algn="l"/>
                <a:tab pos="300355" algn="l"/>
              </a:tabLst>
            </a:pPr>
            <a:endParaRPr lang="en-US" sz="1600" spc="-30">
              <a:latin typeface="Calibri"/>
              <a:cs typeface="Calibri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74BF5C-E8B9-408E-9CB6-5A3B5C855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289083"/>
              </p:ext>
            </p:extLst>
          </p:nvPr>
        </p:nvGraphicFramePr>
        <p:xfrm>
          <a:off x="940141" y="2071712"/>
          <a:ext cx="4949331" cy="24799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4690">
                  <a:extLst>
                    <a:ext uri="{9D8B030D-6E8A-4147-A177-3AD203B41FA5}">
                      <a16:colId xmlns:a16="http://schemas.microsoft.com/office/drawing/2014/main" val="824354010"/>
                    </a:ext>
                  </a:extLst>
                </a:gridCol>
                <a:gridCol w="2534641">
                  <a:extLst>
                    <a:ext uri="{9D8B030D-6E8A-4147-A177-3AD203B41FA5}">
                      <a16:colId xmlns:a16="http://schemas.microsoft.com/office/drawing/2014/main" val="2366180136"/>
                    </a:ext>
                  </a:extLst>
                </a:gridCol>
              </a:tblGrid>
              <a:tr h="2962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u="sng" dirty="0">
                          <a:solidFill>
                            <a:schemeClr val="bg1"/>
                          </a:solidFill>
                          <a:effectLst/>
                        </a:rPr>
                        <a:t>Standard lenses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u="sng" dirty="0">
                          <a:solidFill>
                            <a:schemeClr val="bg1"/>
                          </a:solidFill>
                          <a:effectLst/>
                        </a:rPr>
                        <a:t>Part Number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6832944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 0.37:1 UST fixed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118-131106-03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4898277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0.67:1 fixed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118-100110-03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5381468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0.8-1.16:1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118-130105-03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1661954"/>
                  </a:ext>
                </a:extLst>
              </a:tr>
              <a:tr h="2116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1.1:1 fixed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118-100117-02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9044533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1.16-1.49:1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118-100111-03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7158009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1.4-1.8:1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118-100112-01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9669598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1.8-2.6:1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118-100113-02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260083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2.6-4.1:1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118-100114-03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8822221"/>
                  </a:ext>
                </a:extLst>
              </a:tr>
              <a:tr h="2116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4.1-6.9:1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118-100115-03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*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8366783"/>
                  </a:ext>
                </a:extLst>
              </a:tr>
              <a:tr h="2200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0" dirty="0">
                          <a:effectLst/>
                        </a:rPr>
                        <a:t>6.9-10.4:1 Zoom Lens - ILS1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118-100116-03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*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734338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D7AB6C3-AD2A-4FC3-AA43-9DC495ADA314}"/>
              </a:ext>
            </a:extLst>
          </p:cNvPr>
          <p:cNvSpPr txBox="1"/>
          <p:nvPr/>
        </p:nvSpPr>
        <p:spPr>
          <a:xfrm>
            <a:off x="870437" y="4541227"/>
            <a:ext cx="274319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highlight>
                  <a:srgbClr val="FFFF00"/>
                </a:highlight>
              </a:rPr>
              <a:t>*</a:t>
            </a:r>
            <a:r>
              <a:rPr lang="en-US" sz="1200" dirty="0"/>
              <a:t>Requires lens hood</a:t>
            </a:r>
          </a:p>
        </p:txBody>
      </p:sp>
    </p:spTree>
    <p:extLst>
      <p:ext uri="{BB962C8B-B14F-4D97-AF65-F5344CB8AC3E}">
        <p14:creationId xmlns:p14="http://schemas.microsoft.com/office/powerpoint/2010/main" val="3532622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AA076-4539-4E2A-A257-7CD68CDF0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7520865" cy="674915"/>
          </a:xfrm>
        </p:spPr>
        <p:txBody>
          <a:bodyPr lIns="91440" tIns="45720" rIns="91440" bIns="45720" anchor="ctr"/>
          <a:lstStyle/>
          <a:p>
            <a:r>
              <a:rPr lang="en-US" sz="2800" spc="-10" dirty="0">
                <a:solidFill>
                  <a:srgbClr val="000000"/>
                </a:solidFill>
                <a:cs typeface="Arial"/>
              </a:rPr>
              <a:t>ILS1 </a:t>
            </a:r>
            <a:r>
              <a:rPr lang="en-US" spc="-10" dirty="0">
                <a:solidFill>
                  <a:srgbClr val="000000"/>
                </a:solidFill>
                <a:cs typeface="Arial"/>
              </a:rPr>
              <a:t>Ultra-high contrast (UHC) l</a:t>
            </a:r>
            <a:r>
              <a:rPr lang="en-US" dirty="0">
                <a:solidFill>
                  <a:srgbClr val="000000"/>
                </a:solidFill>
                <a:cs typeface="Arial"/>
              </a:rPr>
              <a:t>ens options </a:t>
            </a:r>
            <a:endParaRPr lang="en-US" dirty="0"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D9EDB9A-8101-4FD9-AB4B-2E9AEA86EE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025" y="1267524"/>
            <a:ext cx="7315950" cy="3939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>
              <a:lnSpc>
                <a:spcPts val="1440"/>
              </a:lnSpc>
              <a:spcBef>
                <a:spcPts val="100"/>
              </a:spcBef>
              <a:tabLst>
                <a:tab pos="299720" algn="l"/>
                <a:tab pos="300355" algn="l"/>
              </a:tabLst>
            </a:pPr>
            <a:r>
              <a:rPr lang="en-US" sz="1600" spc="-30" dirty="0">
                <a:ea typeface="+mn-lt"/>
                <a:cs typeface="+mn-lt"/>
              </a:rPr>
              <a:t>UHC lenses provide up to 7000:1 contrast </a:t>
            </a:r>
            <a:endParaRPr lang="en-US"/>
          </a:p>
          <a:p>
            <a:pPr marL="12065">
              <a:lnSpc>
                <a:spcPts val="1440"/>
              </a:lnSpc>
              <a:spcBef>
                <a:spcPts val="100"/>
              </a:spcBef>
              <a:tabLst>
                <a:tab pos="299720" algn="l"/>
                <a:tab pos="300355" algn="l"/>
              </a:tabLst>
            </a:pPr>
            <a:endParaRPr lang="en-US" sz="1600" spc="-30" dirty="0">
              <a:ea typeface="+mn-lt"/>
              <a:cs typeface="+mn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1444C29-4B37-4111-8B89-E97B01FC29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5693"/>
              </p:ext>
            </p:extLst>
          </p:nvPr>
        </p:nvGraphicFramePr>
        <p:xfrm>
          <a:off x="925488" y="1800958"/>
          <a:ext cx="5402694" cy="10781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5878">
                  <a:extLst>
                    <a:ext uri="{9D8B030D-6E8A-4147-A177-3AD203B41FA5}">
                      <a16:colId xmlns:a16="http://schemas.microsoft.com/office/drawing/2014/main" val="1704416199"/>
                    </a:ext>
                  </a:extLst>
                </a:gridCol>
                <a:gridCol w="2766816">
                  <a:extLst>
                    <a:ext uri="{9D8B030D-6E8A-4147-A177-3AD203B41FA5}">
                      <a16:colId xmlns:a16="http://schemas.microsoft.com/office/drawing/2014/main" val="2410128962"/>
                    </a:ext>
                  </a:extLst>
                </a:gridCol>
              </a:tblGrid>
              <a:tr h="3593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u="none" dirty="0">
                          <a:effectLst/>
                        </a:rPr>
                        <a:t>Ultra-high contrast lenses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u="none" dirty="0">
                          <a:effectLst/>
                        </a:rPr>
                        <a:t>Part number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8936178"/>
                  </a:ext>
                </a:extLst>
              </a:tr>
              <a:tr h="3593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1.28-1.87:1 ILS1 UHC zoom lens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163-165103-XX 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1641763"/>
                  </a:ext>
                </a:extLst>
              </a:tr>
              <a:tr h="3593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1.87-2.56:1 ILS1 UHC zoom lens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163-153100-XX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0661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224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91E2C-8D88-4BE7-A334-BE6908999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Proprietary Christie LiteLOC™  </a:t>
            </a:r>
            <a:b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42396-6DA7-4883-84F5-D6D5CB141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5337" y="1550510"/>
            <a:ext cx="5287369" cy="2905894"/>
          </a:xfrm>
        </p:spPr>
        <p:txBody>
          <a:bodyPr lIns="91440" tIns="45720" rIns="91440" bIns="45720" anchor="t"/>
          <a:lstStyle/>
          <a:p>
            <a:r>
              <a:rPr lang="en-US" spc="-10" dirty="0">
                <a:ea typeface="+mn-lt"/>
                <a:cs typeface="+mn-lt"/>
              </a:rPr>
              <a:t>Our proprietary </a:t>
            </a:r>
            <a:r>
              <a:rPr lang="en-US" spc="-10" dirty="0" err="1">
                <a:ea typeface="+mn-lt"/>
                <a:cs typeface="+mn-lt"/>
              </a:rPr>
              <a:t>LiteLOC</a:t>
            </a:r>
            <a:r>
              <a:rPr lang="en-GB" spc="-10" dirty="0">
                <a:ea typeface="+mn-lt"/>
                <a:cs typeface="+mn-lt"/>
              </a:rPr>
              <a:t>™</a:t>
            </a:r>
            <a:r>
              <a:rPr lang="en-US" spc="-10" dirty="0">
                <a:ea typeface="+mn-lt"/>
                <a:cs typeface="+mn-lt"/>
              </a:rPr>
              <a:t> technology can automatically manage your projectors brightness over time in higher ambient temperatures and more humid environments—to ensure your presentation is the same as day-one.</a:t>
            </a:r>
            <a:endParaRPr lang="en-US" sz="2000" spc="-10" dirty="0">
              <a:cs typeface="Calibri"/>
            </a:endParaRPr>
          </a:p>
          <a:p>
            <a:r>
              <a:rPr lang="en-US" spc="-10" dirty="0">
                <a:cs typeface="Calibri"/>
              </a:rPr>
              <a:t>Using ‘limited brightness mode' reduces t</a:t>
            </a:r>
            <a:r>
              <a:rPr lang="en-US" sz="1800" spc="-10" dirty="0">
                <a:cs typeface="Calibri"/>
              </a:rPr>
              <a:t>he </a:t>
            </a:r>
            <a:r>
              <a:rPr lang="en-US" spc="-10" dirty="0">
                <a:cs typeface="Calibri"/>
              </a:rPr>
              <a:t>projector's</a:t>
            </a:r>
            <a:r>
              <a:rPr lang="en-US" sz="1800" spc="-10" dirty="0">
                <a:cs typeface="Calibri"/>
              </a:rPr>
              <a:t> operational </a:t>
            </a:r>
            <a:r>
              <a:rPr lang="en-US" spc="-10" dirty="0">
                <a:cs typeface="Calibri"/>
              </a:rPr>
              <a:t>brightness—allowing </a:t>
            </a:r>
            <a:r>
              <a:rPr lang="en-US" sz="1800" spc="-10" dirty="0">
                <a:cs typeface="Calibri"/>
              </a:rPr>
              <a:t>it</a:t>
            </a:r>
            <a:r>
              <a:rPr lang="en-US" spc="-10" dirty="0">
                <a:cs typeface="Calibri"/>
              </a:rPr>
              <a:t> </a:t>
            </a:r>
            <a:r>
              <a:rPr lang="en-US" sz="1800" spc="-10" dirty="0">
                <a:cs typeface="Calibri"/>
              </a:rPr>
              <a:t>to maintain that </a:t>
            </a:r>
            <a:r>
              <a:rPr lang="en-US" spc="-10" dirty="0">
                <a:cs typeface="Calibri"/>
              </a:rPr>
              <a:t>specific </a:t>
            </a:r>
            <a:r>
              <a:rPr lang="en-US" sz="1800" spc="-10" dirty="0">
                <a:cs typeface="Calibri"/>
              </a:rPr>
              <a:t>power </a:t>
            </a:r>
            <a:r>
              <a:rPr lang="en-US" spc="-10" dirty="0">
                <a:cs typeface="Calibri"/>
              </a:rPr>
              <a:t>output, keeping</a:t>
            </a:r>
            <a:r>
              <a:rPr lang="en-US" sz="1800" spc="-10" dirty="0">
                <a:cs typeface="Calibri"/>
              </a:rPr>
              <a:t> your brightness and color steady for as long as needed</a:t>
            </a:r>
            <a:r>
              <a:rPr lang="en-US" spc="-10" dirty="0">
                <a:cs typeface="Calibri"/>
              </a:rPr>
              <a:t>.</a:t>
            </a:r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12ACDB04-35ED-4522-B080-91860A889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724" y="-6724"/>
            <a:ext cx="212227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67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8895E5-AF2A-46B8-A031-DD7D09AA5311}"/>
              </a:ext>
            </a:extLst>
          </p:cNvPr>
          <p:cNvSpPr txBox="1">
            <a:spLocks/>
          </p:cNvSpPr>
          <p:nvPr/>
        </p:nvSpPr>
        <p:spPr>
          <a:xfrm>
            <a:off x="798928" y="437774"/>
            <a:ext cx="6316822" cy="674915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kern="1200">
                <a:solidFill>
                  <a:schemeClr val="tx1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000" dirty="0">
                <a:cs typeface="Arial"/>
                <a:sym typeface="Arial"/>
              </a:rPr>
              <a:t>Advanced </a:t>
            </a:r>
            <a:r>
              <a:rPr lang="en-US" sz="3000" dirty="0" err="1">
                <a:cs typeface="Arial"/>
                <a:sym typeface="Arial"/>
              </a:rPr>
              <a:t>TruLife</a:t>
            </a:r>
            <a:r>
              <a:rPr lang="en-US" sz="3000" dirty="0">
                <a:cs typeface="Arial"/>
                <a:sym typeface="Arial"/>
              </a:rPr>
              <a:t>+ video processing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AABAB57-2A17-499A-B2F0-73E6402A6033}"/>
              </a:ext>
            </a:extLst>
          </p:cNvPr>
          <p:cNvSpPr txBox="1">
            <a:spLocks/>
          </p:cNvSpPr>
          <p:nvPr/>
        </p:nvSpPr>
        <p:spPr>
          <a:xfrm>
            <a:off x="798928" y="1118149"/>
            <a:ext cx="5546043" cy="106182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115" indent="-285115"/>
            <a:r>
              <a:rPr lang="en-US" sz="1350" dirty="0"/>
              <a:t>All the capabilities of </a:t>
            </a:r>
            <a:r>
              <a:rPr lang="en-US" sz="1350" dirty="0" err="1"/>
              <a:t>TruLife</a:t>
            </a:r>
            <a:r>
              <a:rPr lang="en-US" sz="1350" dirty="0"/>
              <a:t>, PLUS more</a:t>
            </a:r>
            <a:endParaRPr lang="en-US" dirty="0"/>
          </a:p>
          <a:p>
            <a:pPr marL="285115" indent="-285115"/>
            <a:r>
              <a:rPr lang="en-US" sz="1350" dirty="0"/>
              <a:t>Moved away from option card-based platform to our new all-in-one video processing capabilities. The inputs include:</a:t>
            </a:r>
            <a:endParaRPr lang="en-US" sz="1350" dirty="0">
              <a:cs typeface="Calibri"/>
            </a:endParaRPr>
          </a:p>
          <a:p>
            <a:pPr lvl="1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4FF0C3-EE44-40E3-A948-D48036917B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12" t="19807" r="11234" b="16450"/>
          <a:stretch/>
        </p:blipFill>
        <p:spPr>
          <a:xfrm>
            <a:off x="2772221" y="3253083"/>
            <a:ext cx="4165792" cy="1517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90894D-2D38-4365-88D6-7380BB23101D}"/>
              </a:ext>
            </a:extLst>
          </p:cNvPr>
          <p:cNvSpPr txBox="1"/>
          <p:nvPr/>
        </p:nvSpPr>
        <p:spPr>
          <a:xfrm>
            <a:off x="528895" y="1864684"/>
            <a:ext cx="6743474" cy="297788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892" lvl="1"/>
            <a:r>
              <a:rPr lang="en-US" sz="1400" b="1"/>
              <a:t>Video: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HDMI 2.0 (2x)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Micro BNC (12G-SDI) (4x)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DP 1.2 (2x)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Christie Link (1x Input/1x Output)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 b="1"/>
              <a:t>Christie Terra SDVoE</a:t>
            </a:r>
            <a:r>
              <a:rPr lang="en-US" sz="1200"/>
              <a:t>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HDBaseT (1x)</a:t>
            </a:r>
          </a:p>
          <a:p>
            <a:pPr marL="342892" lvl="1"/>
            <a:endParaRPr lang="en-US" sz="1100"/>
          </a:p>
          <a:p>
            <a:pPr marL="342892" lvl="1"/>
            <a:r>
              <a:rPr lang="en-US" sz="1400" b="1"/>
              <a:t>Audio: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Audio Out (1x)</a:t>
            </a:r>
          </a:p>
          <a:p>
            <a:pPr marL="342892" lvl="1"/>
            <a:endParaRPr lang="en-US" sz="1600"/>
          </a:p>
          <a:p>
            <a:pPr marL="342892" lvl="1"/>
            <a:r>
              <a:rPr lang="en-US" sz="1400" b="1"/>
              <a:t>Control: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Wired Keypad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Ethernet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RS232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SDVOE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HDBaseT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USB-C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USB Type A (1x)</a:t>
            </a:r>
          </a:p>
          <a:p>
            <a:pPr marL="514341" lvl="1" indent="-171450">
              <a:buFont typeface="Arial" panose="020B0604020202020204" pitchFamily="34" charset="0"/>
              <a:buChar char="•"/>
            </a:pPr>
            <a:r>
              <a:rPr lang="en-US" sz="1200"/>
              <a:t>3D Sync In &amp; Out (1x)</a:t>
            </a:r>
          </a:p>
          <a:p>
            <a:pPr algn="l"/>
            <a:endParaRPr lang="en-US"/>
          </a:p>
        </p:txBody>
      </p:sp>
      <p:pic>
        <p:nvPicPr>
          <p:cNvPr id="7" name="CHRI4513_Terra_Logo_RGB_HR.png" descr="CHRI4513_Terra_Logo_RGB_HR.png">
            <a:extLst>
              <a:ext uri="{FF2B5EF4-FFF2-40B4-BE49-F238E27FC236}">
                <a16:creationId xmlns:a16="http://schemas.microsoft.com/office/drawing/2014/main" id="{1DB14097-6156-4D2A-969D-B67523040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800" y="1228316"/>
            <a:ext cx="1271697" cy="693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1A9BB8-E04A-4E56-A7C2-6BCAE7FEA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1393" y="244226"/>
            <a:ext cx="1868511" cy="7346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9D8DFF-AAC5-4568-AD51-EE5F26D072E9}"/>
              </a:ext>
            </a:extLst>
          </p:cNvPr>
          <p:cNvSpPr txBox="1"/>
          <p:nvPr/>
        </p:nvSpPr>
        <p:spPr>
          <a:xfrm>
            <a:off x="7152092" y="2258421"/>
            <a:ext cx="18756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/>
              <a:t>Built-in Christie Terra® SDVoE connectivity for uncompressed 4K AV content with zero-frame latency and artifact-free using 10G networks. </a:t>
            </a:r>
          </a:p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12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AB1C318-8617-934B-AAC9-490B096DC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780654"/>
            <a:ext cx="4201887" cy="772376"/>
          </a:xfrm>
        </p:spPr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Christie M 4K25 RGB:</a:t>
            </a:r>
            <a:br>
              <a:rPr lang="en-US" dirty="0">
                <a:cs typeface="Arial"/>
              </a:rPr>
            </a:br>
            <a:r>
              <a:rPr lang="en-US">
                <a:cs typeface="Arial"/>
              </a:rPr>
              <a:t>Seeing is believing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675F091-5943-E94B-AA20-76C3780A8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681249"/>
            <a:ext cx="4201887" cy="309845"/>
          </a:xfrm>
        </p:spPr>
        <p:txBody>
          <a:bodyPr/>
          <a:lstStyle/>
          <a:p>
            <a:r>
              <a:rPr lang="en-US"/>
              <a:t>NAME HERE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695A250-DFF1-A941-8CC9-BFE0CF0DD9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5023" y="2119313"/>
            <a:ext cx="4202115" cy="260350"/>
          </a:xfrm>
        </p:spPr>
        <p:txBody>
          <a:bodyPr/>
          <a:lstStyle/>
          <a:p>
            <a:r>
              <a:rPr lang="en-US"/>
              <a:t>Month XX, 2021</a:t>
            </a:r>
          </a:p>
        </p:txBody>
      </p:sp>
    </p:spTree>
    <p:extLst>
      <p:ext uri="{BB962C8B-B14F-4D97-AF65-F5344CB8AC3E}">
        <p14:creationId xmlns:p14="http://schemas.microsoft.com/office/powerpoint/2010/main" val="3491052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A picture containing electronics, projector&#10;&#10;Description automatically generated">
            <a:extLst>
              <a:ext uri="{FF2B5EF4-FFF2-40B4-BE49-F238E27FC236}">
                <a16:creationId xmlns:a16="http://schemas.microsoft.com/office/drawing/2014/main" id="{85E711DD-240A-422F-92A7-EBF6584CF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350" y="170331"/>
            <a:ext cx="3477882" cy="225267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7803191-BD62-8548-AE31-6C6D8070D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6870595" cy="67491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da"/>
              <a:t>Precision Pixel Shifting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1B0B99C-1D31-46B6-BC9D-E7CD4A2ADD4C}"/>
              </a:ext>
            </a:extLst>
          </p:cNvPr>
          <p:cNvSpPr txBox="1"/>
          <p:nvPr/>
        </p:nvSpPr>
        <p:spPr>
          <a:xfrm>
            <a:off x="647694" y="1369723"/>
            <a:ext cx="6870595" cy="3459922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tabLst>
                <a:tab pos="299078" algn="l"/>
                <a:tab pos="299713" algn="l"/>
              </a:tabLst>
            </a:pPr>
            <a:r>
              <a:rPr lang="en-US" sz="1600" b="1" dirty="0">
                <a:latin typeface="Calibri"/>
                <a:cs typeface="Calibri"/>
              </a:rPr>
              <a:t>The M 4K25 RGB uses an optical actuator</a:t>
            </a:r>
            <a:endParaRPr lang="en-US" sz="1600" dirty="0">
              <a:latin typeface="Calibri"/>
              <a:cs typeface="Calibri"/>
            </a:endParaRPr>
          </a:p>
          <a:p>
            <a:pPr marL="756285" lvl="1" indent="-286385">
              <a:spcBef>
                <a:spcPts val="5"/>
              </a:spcBef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dirty="0">
                <a:latin typeface="Calibri"/>
                <a:cs typeface="Calibri"/>
              </a:rPr>
              <a:t>Produces 3840 x 2160 (4K </a:t>
            </a:r>
            <a:r>
              <a:rPr lang="en-US" sz="1600" spc="-15" dirty="0">
                <a:latin typeface="Calibri"/>
                <a:cs typeface="Calibri"/>
              </a:rPr>
              <a:t>UHD) </a:t>
            </a:r>
            <a:r>
              <a:rPr lang="en-US" sz="1600" spc="-10" dirty="0">
                <a:cs typeface="Calibri"/>
              </a:rPr>
              <a:t>resolution</a:t>
            </a:r>
            <a:r>
              <a:rPr lang="en-US" sz="1600" spc="-15" dirty="0">
                <a:latin typeface="Calibri"/>
                <a:cs typeface="Calibri"/>
              </a:rPr>
              <a:t> </a:t>
            </a:r>
            <a:endParaRPr lang="en-US" sz="1600">
              <a:latin typeface="Calibri"/>
              <a:cs typeface="Calibri"/>
            </a:endParaRPr>
          </a:p>
          <a:p>
            <a:pPr marL="756285" lvl="1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10" dirty="0">
                <a:latin typeface="Calibri"/>
                <a:cs typeface="Calibri"/>
              </a:rPr>
              <a:t>Each DMD has a natural resolution of </a:t>
            </a:r>
            <a:r>
              <a:rPr lang="en-US" sz="1600" dirty="0">
                <a:latin typeface="Calibri"/>
                <a:cs typeface="Calibri"/>
              </a:rPr>
              <a:t>1920 x 1080</a:t>
            </a:r>
          </a:p>
          <a:p>
            <a:pPr marL="299085" indent="-286385">
              <a:buFont typeface="Arial"/>
              <a:buChar char="•"/>
              <a:tabLst>
                <a:tab pos="299078" algn="l"/>
                <a:tab pos="299713" algn="l"/>
              </a:tabLst>
            </a:pPr>
            <a:endParaRPr lang="en-US" sz="1600" b="1" spc="-5">
              <a:latin typeface="Calibri"/>
              <a:cs typeface="Calibri"/>
            </a:endParaRPr>
          </a:p>
          <a:p>
            <a:pPr marL="12700">
              <a:tabLst>
                <a:tab pos="299078" algn="l"/>
                <a:tab pos="299713" algn="l"/>
              </a:tabLst>
            </a:pPr>
            <a:r>
              <a:rPr lang="en-US" sz="1600" b="1" spc="-5" dirty="0">
                <a:latin typeface="Calibri"/>
                <a:cs typeface="Calibri"/>
              </a:rPr>
              <a:t>Competitive advantage</a:t>
            </a:r>
            <a:endParaRPr lang="en-US" sz="1600" dirty="0">
              <a:latin typeface="Calibri"/>
              <a:cs typeface="Calibri"/>
            </a:endParaRPr>
          </a:p>
          <a:p>
            <a:pPr marL="756285" lvl="1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30" dirty="0">
                <a:cs typeface="Calibri"/>
              </a:rPr>
              <a:t>Our unique actuator technology was developed specifically for the M 4K25</a:t>
            </a:r>
          </a:p>
          <a:p>
            <a:pPr marL="469265" lvl="1">
              <a:tabLst>
                <a:tab pos="756266" algn="l"/>
                <a:tab pos="756901" algn="l"/>
              </a:tabLst>
            </a:pPr>
            <a:endParaRPr lang="en-US" sz="1600" spc="-30">
              <a:cs typeface="Calibri"/>
            </a:endParaRPr>
          </a:p>
          <a:p>
            <a:pPr marL="756285" lvl="1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10" dirty="0">
                <a:latin typeface="Calibri"/>
                <a:cs typeface="Calibri"/>
              </a:rPr>
              <a:t>This proprietary precision pixel shift technology operates at significantly higher frame rates that enable both 2D and 3D formats at </a:t>
            </a:r>
            <a:r>
              <a:rPr lang="en-US" sz="1600" spc="-10" dirty="0">
                <a:cs typeface="Calibri"/>
              </a:rPr>
              <a:t>4K UHD </a:t>
            </a:r>
            <a:r>
              <a:rPr lang="en-US" sz="1600" spc="-10" dirty="0">
                <a:latin typeface="Calibri"/>
                <a:cs typeface="Calibri"/>
              </a:rPr>
              <a:t>resolution up to 120 Hz, which reduces or eliminates typical artifacts found in other pixel-shifting technologies at lower frame rates</a:t>
            </a:r>
          </a:p>
          <a:p>
            <a:pPr marL="756285" lvl="1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endParaRPr lang="en-US" sz="1600" spc="-10">
              <a:latin typeface="Calibri"/>
              <a:cs typeface="Calibri"/>
            </a:endParaRPr>
          </a:p>
          <a:p>
            <a:pPr marL="756285" lvl="1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r>
              <a:rPr lang="en-US" sz="1600" spc="-5" dirty="0">
                <a:latin typeface="Calibri"/>
                <a:cs typeface="Calibri"/>
              </a:rPr>
              <a:t>Other </a:t>
            </a:r>
            <a:r>
              <a:rPr lang="en-US" sz="1600" spc="-10" dirty="0">
                <a:cs typeface="Calibri"/>
              </a:rPr>
              <a:t>actuator technology is </a:t>
            </a:r>
            <a:r>
              <a:rPr lang="en-US" sz="1600" spc="-5" dirty="0">
                <a:latin typeface="Calibri"/>
                <a:cs typeface="Calibri"/>
              </a:rPr>
              <a:t>limited to</a:t>
            </a:r>
            <a:r>
              <a:rPr lang="en-US" sz="1600" spc="-10" dirty="0">
                <a:latin typeface="Calibri"/>
                <a:cs typeface="Calibri"/>
              </a:rPr>
              <a:t> </a:t>
            </a:r>
            <a:r>
              <a:rPr lang="en-US" sz="1600" dirty="0">
                <a:latin typeface="Calibri"/>
                <a:cs typeface="Calibri"/>
              </a:rPr>
              <a:t>60 Hz which </a:t>
            </a:r>
            <a:r>
              <a:rPr lang="en-US" sz="1600" spc="-5" dirty="0">
                <a:latin typeface="Calibri"/>
                <a:cs typeface="Calibri"/>
              </a:rPr>
              <a:t>directly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spc="-5" dirty="0">
                <a:latin typeface="Calibri"/>
                <a:cs typeface="Calibri"/>
              </a:rPr>
              <a:t>impacts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spc="-5" dirty="0">
                <a:latin typeface="Calibri"/>
                <a:cs typeface="Calibri"/>
              </a:rPr>
              <a:t>the</a:t>
            </a:r>
            <a:r>
              <a:rPr lang="en-US" sz="1600" spc="10" dirty="0">
                <a:latin typeface="Calibri"/>
                <a:cs typeface="Calibri"/>
              </a:rPr>
              <a:t> </a:t>
            </a:r>
            <a:r>
              <a:rPr lang="en-US" sz="1600" spc="-10" dirty="0">
                <a:latin typeface="Calibri"/>
                <a:cs typeface="Calibri"/>
              </a:rPr>
              <a:t>image</a:t>
            </a:r>
            <a:r>
              <a:rPr lang="en-US" sz="1600" spc="20" dirty="0">
                <a:latin typeface="Calibri"/>
                <a:cs typeface="Calibri"/>
              </a:rPr>
              <a:t> </a:t>
            </a:r>
            <a:r>
              <a:rPr lang="en-US" sz="1600" spc="-5" dirty="0">
                <a:latin typeface="Calibri"/>
                <a:cs typeface="Calibri"/>
              </a:rPr>
              <a:t>quality at all refresh rates</a:t>
            </a:r>
          </a:p>
        </p:txBody>
      </p:sp>
    </p:spTree>
    <p:extLst>
      <p:ext uri="{BB962C8B-B14F-4D97-AF65-F5344CB8AC3E}">
        <p14:creationId xmlns:p14="http://schemas.microsoft.com/office/powerpoint/2010/main" val="3745151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› Select red, green, or blue individually and just using remote control…">
            <a:extLst>
              <a:ext uri="{FF2B5EF4-FFF2-40B4-BE49-F238E27FC236}">
                <a16:creationId xmlns:a16="http://schemas.microsoft.com/office/drawing/2014/main" id="{3723070C-A2E5-4CFE-8CF1-BF2457C85421}"/>
              </a:ext>
            </a:extLst>
          </p:cNvPr>
          <p:cNvSpPr txBox="1"/>
          <p:nvPr/>
        </p:nvSpPr>
        <p:spPr>
          <a:xfrm>
            <a:off x="6965372" y="1538177"/>
            <a:ext cx="2098387" cy="175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 anchor="t">
            <a:spAutoFit/>
          </a:bodyPr>
          <a:lstStyle/>
          <a:p>
            <a:pPr defTabSz="308066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›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 Individually select</a:t>
            </a:r>
            <a:r>
              <a:rPr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the red</a:t>
            </a:r>
            <a:r>
              <a:rPr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, green, or blue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DMD </a:t>
            </a:r>
            <a:r>
              <a:rPr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using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the </a:t>
            </a:r>
            <a:r>
              <a:rPr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remote control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</a:endParaRPr>
          </a:p>
          <a:p>
            <a:pPr defTabSz="308066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</a:endParaRPr>
          </a:p>
          <a:p>
            <a:pPr defTabSz="308066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›</a:t>
            </a:r>
            <a:r>
              <a:rPr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 Correct lateral color dispersion (from lens) or any lens artifacts</a:t>
            </a:r>
          </a:p>
          <a:p>
            <a:pPr defTabSz="308066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</a:endParaRPr>
          </a:p>
          <a:p>
            <a:pPr defTabSz="308066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›</a:t>
            </a:r>
            <a:r>
              <a:rPr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 Converge unit remotely - no ladder or lift required</a:t>
            </a:r>
          </a:p>
        </p:txBody>
      </p:sp>
      <p:pic>
        <p:nvPicPr>
          <p:cNvPr id="10" name="Picture 10" descr="Picture 10">
            <a:extLst>
              <a:ext uri="{FF2B5EF4-FFF2-40B4-BE49-F238E27FC236}">
                <a16:creationId xmlns:a16="http://schemas.microsoft.com/office/drawing/2014/main" id="{67401D71-B49F-41C2-BA72-7BD49EBA2B1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763282" y="1714023"/>
            <a:ext cx="5539049" cy="2926114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F81811C-523D-4AFE-97C9-678C0A22ECE4}"/>
              </a:ext>
            </a:extLst>
          </p:cNvPr>
          <p:cNvSpPr txBox="1"/>
          <p:nvPr/>
        </p:nvSpPr>
        <p:spPr>
          <a:xfrm>
            <a:off x="4830435" y="4635662"/>
            <a:ext cx="2134937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 dirty="0"/>
              <a:t>Griffyn 4K32-RGB® image shown</a:t>
            </a:r>
            <a:endParaRPr lang="en-US" sz="1100" dirty="0">
              <a:cs typeface="Calibri"/>
            </a:endParaRPr>
          </a:p>
        </p:txBody>
      </p:sp>
      <p:sp>
        <p:nvSpPr>
          <p:cNvPr id="12" name="New digital convergence">
            <a:extLst>
              <a:ext uri="{FF2B5EF4-FFF2-40B4-BE49-F238E27FC236}">
                <a16:creationId xmlns:a16="http://schemas.microsoft.com/office/drawing/2014/main" id="{2862DB12-EB87-4E8D-832E-F7A4D3628E3F}"/>
              </a:ext>
            </a:extLst>
          </p:cNvPr>
          <p:cNvSpPr txBox="1">
            <a:spLocks/>
          </p:cNvSpPr>
          <p:nvPr/>
        </p:nvSpPr>
        <p:spPr>
          <a:xfrm>
            <a:off x="896371" y="414391"/>
            <a:ext cx="7220039" cy="674916"/>
          </a:xfrm>
          <a:prstGeom prst="rect">
            <a:avLst/>
          </a:prstGeom>
        </p:spPr>
        <p:txBody>
          <a:bodyPr vert="horz" wrap="square" lIns="45719" tIns="45719" rIns="45719" bIns="45719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>
                <a:latin typeface="Calibri"/>
                <a:cs typeface="Calibri"/>
              </a:rPr>
              <a:t>New electronic color convergence (ECC)</a:t>
            </a:r>
          </a:p>
        </p:txBody>
      </p:sp>
      <p:sp>
        <p:nvSpPr>
          <p:cNvPr id="13" name="Easy to maintain a picture-perfect image">
            <a:extLst>
              <a:ext uri="{FF2B5EF4-FFF2-40B4-BE49-F238E27FC236}">
                <a16:creationId xmlns:a16="http://schemas.microsoft.com/office/drawing/2014/main" id="{2D03E06A-6029-48FD-A0B0-1A8497C22258}"/>
              </a:ext>
            </a:extLst>
          </p:cNvPr>
          <p:cNvSpPr txBox="1"/>
          <p:nvPr/>
        </p:nvSpPr>
        <p:spPr>
          <a:xfrm>
            <a:off x="893873" y="1016038"/>
            <a:ext cx="7042996" cy="556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>
            <a:lvl1pPr defTabSz="308074">
              <a:defRPr sz="1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latin typeface="Calibri"/>
                <a:cs typeface="Calibri"/>
              </a:rPr>
              <a:t>Easy to maintain picture-perfect </a:t>
            </a:r>
            <a:r>
              <a:rPr lang="en-US" dirty="0">
                <a:latin typeface="Calibri"/>
                <a:cs typeface="Calibri"/>
              </a:rPr>
              <a:t>color alignment</a:t>
            </a:r>
          </a:p>
          <a:p>
            <a:r>
              <a:rPr lang="en-US" sz="1100" b="0" i="1" dirty="0">
                <a:latin typeface="Calibri"/>
              </a:rPr>
              <a:t>The M 4K25 RGB makes convergence easy. We build the M with 3 mechanically pre-aligned DMDs in the factory, so you can complete the task of convergence electronically and no physical contact with the projector is required.</a:t>
            </a:r>
            <a:r>
              <a:rPr lang="en-US" sz="1100" b="0" dirty="0">
                <a:latin typeface="Calibri"/>
              </a:rPr>
              <a:t>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77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FE339-1238-4A0A-BD12-E8513B200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M 4K25 RGB power options</a:t>
            </a:r>
            <a:endParaRPr lang="en-US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F5FA528-B66A-44F7-A69A-3E62C49F26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5678" y="1364398"/>
            <a:ext cx="4633749" cy="15476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tabLst>
                <a:tab pos="756266" algn="l"/>
                <a:tab pos="756901" algn="l"/>
              </a:tabLst>
            </a:pPr>
            <a:r>
              <a:rPr lang="en-US" sz="1600" b="1" spc="-10" dirty="0">
                <a:cs typeface="Calibri"/>
              </a:rPr>
              <a:t>Global voltage operation</a:t>
            </a:r>
            <a:r>
              <a:rPr lang="en-US" sz="1600" spc="-10" dirty="0">
                <a:cs typeface="Calibri"/>
              </a:rPr>
              <a:t> - Operates on single-phase 200-240 VAC at full brightness or 100-120 VAC at half brightness—which doubles the lifetime (50,000 hours) of the laser optical system (LOS)</a:t>
            </a:r>
          </a:p>
          <a:p>
            <a:pPr marL="298450" indent="-285750">
              <a:buChar char="•"/>
              <a:tabLst>
                <a:tab pos="756266" algn="l"/>
                <a:tab pos="756901" algn="l"/>
              </a:tabLst>
            </a:pPr>
            <a:r>
              <a:rPr lang="en-US" sz="1600" spc="-10" dirty="0">
                <a:ea typeface="+mn-lt"/>
                <a:cs typeface="+mn-lt"/>
              </a:rPr>
              <a:t>IEC C14 receptacle supports locking IEC C13 plug.</a:t>
            </a:r>
            <a:endParaRPr lang="en-US" dirty="0"/>
          </a:p>
          <a:p>
            <a:pPr marL="299085" indent="-286385">
              <a:buFont typeface="Arial"/>
              <a:buChar char="•"/>
              <a:tabLst>
                <a:tab pos="756266" algn="l"/>
                <a:tab pos="756901" algn="l"/>
              </a:tabLst>
            </a:pPr>
            <a:endParaRPr lang="en-US" sz="1600" spc="-10">
              <a:cs typeface="Calibri"/>
            </a:endParaRPr>
          </a:p>
        </p:txBody>
      </p:sp>
      <p:pic>
        <p:nvPicPr>
          <p:cNvPr id="10" name="Picture 9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9501511C-141F-4D83-8C4C-316652F9DA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05" t="18960" r="11840" b="3432"/>
          <a:stretch/>
        </p:blipFill>
        <p:spPr>
          <a:xfrm>
            <a:off x="6031830" y="182880"/>
            <a:ext cx="2814577" cy="29260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FEC821-4CCA-495F-B4B8-CDFF233B43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6" t="25356" r="8142" b="9145"/>
          <a:stretch/>
        </p:blipFill>
        <p:spPr>
          <a:xfrm>
            <a:off x="897226" y="2822375"/>
            <a:ext cx="2103120" cy="15544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0B6BEE-D9C0-4F22-A503-C91599544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733620" y="2761235"/>
            <a:ext cx="1676759" cy="16767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54F2F0-246C-422B-B047-D497F20247E0}"/>
              </a:ext>
            </a:extLst>
          </p:cNvPr>
          <p:cNvSpPr txBox="1"/>
          <p:nvPr/>
        </p:nvSpPr>
        <p:spPr>
          <a:xfrm>
            <a:off x="3396100" y="4373974"/>
            <a:ext cx="2351798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l"/>
            <a:r>
              <a:rPr lang="en-US"/>
              <a:t>NEMA L6-20 to IEC C13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FA4689-EE4E-4C6F-9074-12182A5F5397}"/>
              </a:ext>
            </a:extLst>
          </p:cNvPr>
          <p:cNvSpPr txBox="1"/>
          <p:nvPr/>
        </p:nvSpPr>
        <p:spPr>
          <a:xfrm>
            <a:off x="835678" y="4376855"/>
            <a:ext cx="2372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/>
              <a:t>NEMA 5-15P to IEC C13</a:t>
            </a:r>
          </a:p>
        </p:txBody>
      </p:sp>
    </p:spTree>
    <p:extLst>
      <p:ext uri="{BB962C8B-B14F-4D97-AF65-F5344CB8AC3E}">
        <p14:creationId xmlns:p14="http://schemas.microsoft.com/office/powerpoint/2010/main" val="95448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8CAA5-CFE6-494A-A480-25011D15E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Proprietary warping and blending 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4CFAF-D292-4F83-85CC-BC988B4D1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0" y="1190757"/>
            <a:ext cx="6406670" cy="3453892"/>
          </a:xfrm>
        </p:spPr>
        <p:txBody>
          <a:bodyPr lIns="91440" tIns="45720" rIns="91440" bIns="45720" anchor="t"/>
          <a:lstStyle/>
          <a:p>
            <a:pPr marL="285750" indent="-285750">
              <a:spcBef>
                <a:spcPts val="0"/>
              </a:spcBef>
              <a:buChar char="•"/>
            </a:pPr>
            <a:r>
              <a:rPr lang="en-US" sz="1600" dirty="0">
                <a:cs typeface="Arial"/>
              </a:rPr>
              <a:t>With integrated </a:t>
            </a:r>
            <a:r>
              <a:rPr lang="en-US" sz="1600" b="1" dirty="0">
                <a:cs typeface="Arial"/>
              </a:rPr>
              <a:t>Christie Twist™ hardware </a:t>
            </a:r>
            <a:r>
              <a:rPr lang="en-US" sz="1600" dirty="0">
                <a:cs typeface="Arial"/>
              </a:rPr>
              <a:t>onboard you can 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seamlessly blend up to 6 arrayed projectors with up to 81 grid points.</a:t>
            </a: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Char char="•"/>
            </a:pPr>
            <a:endParaRPr lang="en-GB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Char char="•"/>
            </a:pPr>
            <a:r>
              <a:rPr lang="en-GB" sz="1600" dirty="0">
                <a:latin typeface="Calibri"/>
                <a:ea typeface="Calibri" panose="020F0502020204030204" pitchFamily="34" charset="0"/>
                <a:cs typeface="Times New Roman"/>
              </a:rPr>
              <a:t>For more complex projects upgrade 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to </a:t>
            </a:r>
            <a:r>
              <a:rPr lang="en-GB" sz="1600" b="1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Christie Twist Premium or Pro </a:t>
            </a:r>
            <a:r>
              <a:rPr lang="en-GB" sz="1600" dirty="0">
                <a:effectLst/>
                <a:latin typeface="Calibri"/>
                <a:ea typeface="Calibri" panose="020F0502020204030204" pitchFamily="34" charset="0"/>
                <a:cs typeface="Times New Roman"/>
              </a:rPr>
              <a:t>for additional functionality.</a:t>
            </a:r>
            <a:r>
              <a:rPr lang="en-US" sz="1600" dirty="0"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US" sz="1600" dirty="0">
              <a:effectLst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Char char="•"/>
            </a:pPr>
            <a:endParaRPr lang="en-US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buChar char="•"/>
            </a:pPr>
            <a:r>
              <a:rPr lang="en-US" sz="1600" dirty="0">
                <a:cs typeface="Arial"/>
              </a:rPr>
              <a:t>Our</a:t>
            </a:r>
            <a:r>
              <a:rPr lang="en-US" sz="1600" b="1" dirty="0">
                <a:cs typeface="Arial"/>
              </a:rPr>
              <a:t> Christie Twist </a:t>
            </a:r>
            <a:r>
              <a:rPr lang="en-US" sz="1600" dirty="0">
                <a:cs typeface="Arial"/>
              </a:rPr>
              <a:t>hardware also enables </a:t>
            </a:r>
            <a:r>
              <a:rPr lang="en-US" sz="1600" b="1" dirty="0">
                <a:cs typeface="Arial"/>
              </a:rPr>
              <a:t>Christie Mystique™ </a:t>
            </a:r>
            <a:r>
              <a:rPr lang="en-US" sz="1600" dirty="0">
                <a:cs typeface="Arial"/>
              </a:rPr>
              <a:t>our proprietary </a:t>
            </a:r>
            <a:r>
              <a:rPr lang="en-US" sz="1600" u="sng" dirty="0">
                <a:cs typeface="Arial"/>
              </a:rPr>
              <a:t>automated</a:t>
            </a:r>
            <a:r>
              <a:rPr lang="en-US" sz="1600" dirty="0">
                <a:cs typeface="Arial"/>
              </a:rPr>
              <a:t> camera-base alignment software.</a:t>
            </a:r>
          </a:p>
          <a:p>
            <a:pPr marL="285750" indent="-285750">
              <a:buChar char="•"/>
            </a:pPr>
            <a:r>
              <a:rPr lang="en-US" sz="1600" b="1" dirty="0">
                <a:cs typeface="Arial"/>
              </a:rPr>
              <a:t>Christie Mystique Lite</a:t>
            </a:r>
            <a:r>
              <a:rPr lang="en-US" sz="1600" dirty="0">
                <a:cs typeface="Arial"/>
              </a:rPr>
              <a:t> software can be downloaded and no cost for simple 2 and 3 projectors blends on a flat screen or surface. </a:t>
            </a:r>
            <a:endParaRPr lang="en-US" sz="1600" dirty="0"/>
          </a:p>
          <a:p>
            <a:pPr marL="285750" indent="-285750">
              <a:buChar char="•"/>
            </a:pPr>
            <a:r>
              <a:rPr lang="en-US" sz="1600" dirty="0">
                <a:cs typeface="Arial"/>
              </a:rPr>
              <a:t>For more complex warping and blending projects, you can upgrade to one of 3 other </a:t>
            </a:r>
            <a:r>
              <a:rPr lang="en-US" sz="1600" b="1" dirty="0">
                <a:cs typeface="Arial"/>
              </a:rPr>
              <a:t>Mystique </a:t>
            </a:r>
            <a:r>
              <a:rPr lang="en-US" sz="1600" dirty="0">
                <a:cs typeface="Arial"/>
              </a:rPr>
              <a:t>options to automate and simplify your complicated projection mapping applications.</a:t>
            </a:r>
          </a:p>
          <a:p>
            <a:endParaRPr lang="en-US"/>
          </a:p>
        </p:txBody>
      </p:sp>
      <p:pic>
        <p:nvPicPr>
          <p:cNvPr id="3074" name="Picture 2" descr="Mystique Operate">
            <a:extLst>
              <a:ext uri="{FF2B5EF4-FFF2-40B4-BE49-F238E27FC236}">
                <a16:creationId xmlns:a16="http://schemas.microsoft.com/office/drawing/2014/main" id="{D826D3C1-DC1F-4F53-B82D-1A80D60AA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035" y="52284"/>
            <a:ext cx="2248965" cy="152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AD7C55-60F7-459F-AEF1-24FCAD89FBF0}"/>
              </a:ext>
            </a:extLst>
          </p:cNvPr>
          <p:cNvSpPr txBox="1"/>
          <p:nvPr/>
        </p:nvSpPr>
        <p:spPr>
          <a:xfrm>
            <a:off x="7107665" y="1435667"/>
            <a:ext cx="1823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/>
              <a:t>Christie Mystique</a:t>
            </a:r>
          </a:p>
        </p:txBody>
      </p:sp>
    </p:spTree>
    <p:extLst>
      <p:ext uri="{BB962C8B-B14F-4D97-AF65-F5344CB8AC3E}">
        <p14:creationId xmlns:p14="http://schemas.microsoft.com/office/powerpoint/2010/main" val="993554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AA0E-E479-4A57-A8E2-21E0E6BD4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Christie Conductor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4E3D55-CC88-49D1-AD62-B8ADF0BBB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71" y="1733390"/>
            <a:ext cx="6406670" cy="2796292"/>
          </a:xfrm>
        </p:spPr>
        <p:txBody>
          <a:bodyPr lIns="91440" tIns="45720" rIns="91440" bIns="45720" anchor="t"/>
          <a:lstStyle/>
          <a:p>
            <a:pPr fontAlgn="base"/>
            <a:r>
              <a:rPr lang="en-US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Christie Conductor is </a:t>
            </a:r>
            <a:r>
              <a:rPr lang="en-US" sz="1400" dirty="0">
                <a:solidFill>
                  <a:srgbClr val="000000"/>
                </a:solidFill>
                <a:latin typeface="Calibri"/>
                <a:cs typeface="Calibri"/>
              </a:rPr>
              <a:t>our advanced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 monitoring and control software solution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Calibri"/>
                <a:cs typeface="Calibri"/>
              </a:rPr>
              <a:t>Control 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up to 256 Christie 3DLP</a:t>
            </a:r>
            <a:r>
              <a:rPr lang="en-US" sz="1400" dirty="0">
                <a:solidFill>
                  <a:srgbClr val="000000"/>
                </a:solidFill>
                <a:latin typeface="Calibri"/>
                <a:cs typeface="Calibri"/>
              </a:rPr>
              <a:t>®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 projectors on a network.</a:t>
            </a:r>
            <a:r>
              <a:rPr lang="en-US" sz="1400" dirty="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endParaRPr lang="en-US" sz="1400" b="0" i="0" u="none" strike="noStrike" dirty="0">
              <a:solidFill>
                <a:srgbClr val="000000"/>
              </a:solidFill>
              <a:effectLst/>
              <a:latin typeface="Calibri"/>
              <a:cs typeface="Calibri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nables users to proactively 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diagnose technical issues and perform repetitive processes with a single 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click saving hours of manual work and reducing the risk of downtime.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endParaRPr lang="en-US" sz="1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Perform remote firmware updates and health checks.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utomatically power-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up or -down projectors, quickly resolve issues in real-time during a show, 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​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Calibri"/>
                <a:cs typeface="Calibri"/>
              </a:rPr>
              <a:t>and more.  </a:t>
            </a:r>
            <a:endParaRPr lang="en-US" sz="1400" b="0" i="0" dirty="0">
              <a:solidFill>
                <a:srgbClr val="000000"/>
              </a:solidFill>
              <a:effectLst/>
              <a:latin typeface="Calibri"/>
              <a:cs typeface="Calibri"/>
            </a:endParaRPr>
          </a:p>
          <a:p>
            <a:pPr algn="l" rtl="0" fontAlgn="base"/>
            <a:endParaRPr lang="en-US" sz="1400" b="0" i="0">
              <a:solidFill>
                <a:srgbClr val="000000"/>
              </a:solidFill>
              <a:effectLst/>
              <a:latin typeface="Calibri"/>
              <a:cs typeface="Calibri"/>
            </a:endParaRPr>
          </a:p>
          <a:p>
            <a:endParaRPr lang="en-US">
              <a:latin typeface="Calibri"/>
              <a:cs typeface="Calibri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3702DC2-F688-47B8-BC96-E63B8C819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396" y="179082"/>
            <a:ext cx="2759458" cy="155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775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FE909D-31DD-49D4-BB75-5FE38A74D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pc="-5" dirty="0">
                <a:solidFill>
                  <a:srgbClr val="000000"/>
                </a:solidFill>
              </a:rPr>
              <a:t>Mirage option upgrade licenses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1B1069-6899-4861-A984-B1CCF4E416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5025" y="1384300"/>
            <a:ext cx="6409960" cy="33824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2700">
              <a:tabLst>
                <a:tab pos="299078" algn="l"/>
                <a:tab pos="299713" algn="l"/>
              </a:tabLst>
            </a:pPr>
            <a:r>
              <a:rPr lang="en-US" sz="1400" b="1" spc="-10" dirty="0">
                <a:latin typeface="Calibri"/>
                <a:cs typeface="Calibri"/>
              </a:rPr>
              <a:t>Standard operation – </a:t>
            </a:r>
            <a:r>
              <a:rPr lang="en-US" sz="1400" dirty="0">
                <a:latin typeface="Calibri"/>
                <a:cs typeface="Calibri"/>
              </a:rPr>
              <a:t>3840 x 2160</a:t>
            </a:r>
            <a:r>
              <a:rPr lang="en-US" sz="1400" spc="-65" dirty="0">
                <a:latin typeface="Calibri"/>
                <a:cs typeface="Calibri"/>
              </a:rPr>
              <a:t> </a:t>
            </a:r>
            <a:r>
              <a:rPr lang="en-US" sz="1400" dirty="0">
                <a:latin typeface="Calibri"/>
                <a:cs typeface="Calibri"/>
              </a:rPr>
              <a:t>@</a:t>
            </a:r>
            <a:r>
              <a:rPr lang="en-US" sz="1400" spc="15" dirty="0">
                <a:latin typeface="Calibri"/>
                <a:cs typeface="Calibri"/>
              </a:rPr>
              <a:t> </a:t>
            </a:r>
            <a:r>
              <a:rPr lang="en-US" sz="1400" dirty="0">
                <a:latin typeface="Calibri"/>
                <a:cs typeface="Calibri"/>
              </a:rPr>
              <a:t>60Hz</a:t>
            </a:r>
            <a:r>
              <a:rPr lang="en-US" sz="1400" spc="-25" dirty="0">
                <a:latin typeface="Calibri"/>
                <a:cs typeface="Calibri"/>
              </a:rPr>
              <a:t> 2D</a:t>
            </a:r>
          </a:p>
          <a:p>
            <a:r>
              <a:rPr lang="en-US" sz="1400" b="1" dirty="0">
                <a:cs typeface="Arial"/>
              </a:rPr>
              <a:t>Mirage license option </a:t>
            </a:r>
            <a:r>
              <a:rPr lang="en-US" sz="1400" dirty="0">
                <a:cs typeface="Arial"/>
              </a:rPr>
              <a:t>(P/N:163-160108-01)</a:t>
            </a:r>
            <a:endParaRPr lang="en-US" sz="1400" dirty="0">
              <a:ea typeface="+mn-lt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cs typeface="Arial"/>
              </a:rPr>
              <a:t>120Hz 2D@4K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cs typeface="Arial"/>
              </a:rPr>
              <a:t>120Hz UHD 4K 3D (content at 60Hz per eye)</a:t>
            </a:r>
            <a:br>
              <a:rPr lang="en-US" sz="1400" dirty="0"/>
            </a:br>
            <a:endParaRPr lang="en-US" sz="1400" dirty="0"/>
          </a:p>
          <a:p>
            <a:r>
              <a:rPr lang="en-US" sz="1400" b="1" dirty="0">
                <a:cs typeface="Arial"/>
              </a:rPr>
              <a:t>Mirage Pro license option </a:t>
            </a:r>
            <a:r>
              <a:rPr lang="en-US" sz="1400" dirty="0">
                <a:cs typeface="Arial"/>
              </a:rPr>
              <a:t>(P/N: 163-163101-01)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cs typeface="Arial"/>
              </a:rPr>
              <a:t>Includes the Mirage option features above plus: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cs typeface="Arial"/>
              </a:rPr>
              <a:t>240-480Hz 2D at HD resolution.  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cs typeface="Arial"/>
              </a:rPr>
              <a:t>3D content is at 120Hz per eye or 240Hz per eye at HD resolution.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cs typeface="Arial"/>
              </a:rPr>
              <a:t>Christie View (simultaneous multi-content viewer (MPOV) @240Hz, 60Hz per viewer HD resolution.</a:t>
            </a:r>
          </a:p>
          <a:p>
            <a:r>
              <a:rPr lang="en-US" sz="1400" dirty="0">
                <a:cs typeface="Arial"/>
              </a:rPr>
              <a:t>If a projector already has the Mirage license applied, it can be upgraded </a:t>
            </a:r>
            <a:r>
              <a:rPr lang="en-US" sz="1400">
                <a:cs typeface="Arial"/>
              </a:rPr>
              <a:t>to the </a:t>
            </a:r>
            <a:r>
              <a:rPr lang="en-US" sz="1400" dirty="0">
                <a:cs typeface="Arial"/>
              </a:rPr>
              <a:t>Mirage Pro license using P/N: 163-164102-01).</a:t>
            </a:r>
          </a:p>
        </p:txBody>
      </p:sp>
      <p:pic>
        <p:nvPicPr>
          <p:cNvPr id="6" name="Picture 5" descr="A picture containing electronics, projector&#10;&#10;Description automatically generated">
            <a:extLst>
              <a:ext uri="{FF2B5EF4-FFF2-40B4-BE49-F238E27FC236}">
                <a16:creationId xmlns:a16="http://schemas.microsoft.com/office/drawing/2014/main" id="{25F5AA91-B862-4A1C-984C-D192682260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76" t="6944" r="9403" b="5228"/>
          <a:stretch/>
        </p:blipFill>
        <p:spPr>
          <a:xfrm>
            <a:off x="6301039" y="109531"/>
            <a:ext cx="2721862" cy="190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239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6039216D-40D3-4E23-A3B3-AFE0F1D34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282" y="506178"/>
            <a:ext cx="6258754" cy="674915"/>
          </a:xfrm>
        </p:spPr>
        <p:txBody>
          <a:bodyPr lIns="91440" tIns="45720" rIns="91440" bIns="45720" anchor="ctr"/>
          <a:lstStyle/>
          <a:p>
            <a:r>
              <a:rPr lang="en-US" sz="2400" dirty="0">
                <a:cs typeface="Arial"/>
              </a:rPr>
              <a:t>Speed: The hallmark of Christie </a:t>
            </a:r>
            <a:r>
              <a:rPr lang="en-US" sz="2400" dirty="0" err="1">
                <a:cs typeface="Arial"/>
              </a:rPr>
              <a:t>TruLife</a:t>
            </a:r>
            <a:r>
              <a:rPr lang="en-US" sz="2400" dirty="0">
                <a:cs typeface="Arial"/>
              </a:rPr>
              <a:t>+</a:t>
            </a:r>
            <a:r>
              <a:rPr lang="en-US" sz="2000" dirty="0">
                <a:cs typeface="Arial"/>
              </a:rPr>
              <a:t> </a:t>
            </a:r>
            <a:endParaRPr lang="en-US" sz="2400" dirty="0"/>
          </a:p>
        </p:txBody>
      </p:sp>
      <p:sp>
        <p:nvSpPr>
          <p:cNvPr id="21" name="› Christie TruLife™ supports a video-processing pipeline of up to 1.2…">
            <a:extLst>
              <a:ext uri="{FF2B5EF4-FFF2-40B4-BE49-F238E27FC236}">
                <a16:creationId xmlns:a16="http://schemas.microsoft.com/office/drawing/2014/main" id="{1FB4A9CC-D1CE-457B-A680-44AAAE4D138A}"/>
              </a:ext>
            </a:extLst>
          </p:cNvPr>
          <p:cNvSpPr txBox="1"/>
          <p:nvPr/>
        </p:nvSpPr>
        <p:spPr>
          <a:xfrm>
            <a:off x="845542" y="1316674"/>
            <a:ext cx="5243369" cy="1353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/>
          <a:p>
            <a:pPr defTabSz="308066"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sz="1500" b="1" dirty="0">
                <a:solidFill>
                  <a:srgbClr val="00A7E1"/>
                </a:solidFill>
                <a:latin typeface="Calibri"/>
                <a:cs typeface="Calibri"/>
              </a:rPr>
              <a:t>› </a:t>
            </a:r>
            <a:r>
              <a:rPr sz="1100" dirty="0">
                <a:latin typeface="Calibri"/>
                <a:cs typeface="Calibri"/>
              </a:rPr>
              <a:t>Christie </a:t>
            </a:r>
            <a:r>
              <a:rPr sz="1100" dirty="0" err="1">
                <a:latin typeface="Calibri"/>
                <a:cs typeface="Calibri"/>
              </a:rPr>
              <a:t>TruLife</a:t>
            </a:r>
            <a:r>
              <a:rPr sz="1100" dirty="0">
                <a:latin typeface="Calibri"/>
                <a:cs typeface="Calibri"/>
              </a:rPr>
              <a:t>™ </a:t>
            </a:r>
            <a:r>
              <a:rPr lang="en-US" sz="1100" dirty="0">
                <a:latin typeface="Calibri"/>
                <a:cs typeface="Calibri"/>
              </a:rPr>
              <a:t>and </a:t>
            </a:r>
            <a:r>
              <a:rPr lang="en-US" sz="1100" dirty="0" err="1">
                <a:latin typeface="Calibri"/>
                <a:cs typeface="Calibri"/>
              </a:rPr>
              <a:t>TruLife</a:t>
            </a:r>
            <a:r>
              <a:rPr lang="en-US" sz="1100" dirty="0">
                <a:latin typeface="Calibri"/>
                <a:cs typeface="Calibri"/>
              </a:rPr>
              <a:t>+ </a:t>
            </a:r>
            <a:r>
              <a:rPr sz="1100" dirty="0">
                <a:latin typeface="Calibri"/>
                <a:cs typeface="Calibri"/>
              </a:rPr>
              <a:t>support a video-processing pipeline of up to 1.2</a:t>
            </a:r>
            <a:r>
              <a:rPr lang="en-US" sz="1100" dirty="0">
                <a:latin typeface="Calibri"/>
                <a:cs typeface="Calibri"/>
              </a:rPr>
              <a:t> </a:t>
            </a:r>
            <a:endParaRPr sz="1100">
              <a:latin typeface="Calibri"/>
              <a:cs typeface="Calibri"/>
            </a:endParaRPr>
          </a:p>
          <a:p>
            <a:pPr defTabSz="308066">
              <a:lnSpc>
                <a:spcPct val="150000"/>
              </a:lnSpc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lang="en-US" sz="1100" dirty="0">
                <a:latin typeface="Calibri"/>
                <a:cs typeface="Calibri"/>
              </a:rPr>
              <a:t>  </a:t>
            </a:r>
            <a:r>
              <a:rPr sz="1100" dirty="0">
                <a:latin typeface="Calibri"/>
                <a:cs typeface="Calibri"/>
              </a:rPr>
              <a:t> Gigapixels per second (</a:t>
            </a:r>
            <a:r>
              <a:rPr sz="1100" dirty="0" err="1">
                <a:latin typeface="Calibri"/>
                <a:cs typeface="Calibri"/>
              </a:rPr>
              <a:t>GPix</a:t>
            </a:r>
            <a:r>
              <a:rPr sz="1100" dirty="0">
                <a:latin typeface="Calibri"/>
                <a:cs typeface="Calibri"/>
              </a:rPr>
              <a:t>/s), enabling native 4K resolution at 120fps</a:t>
            </a:r>
          </a:p>
          <a:p>
            <a:pPr defTabSz="308066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sz="1500" b="1" dirty="0">
                <a:solidFill>
                  <a:srgbClr val="00A7E1"/>
                </a:solidFill>
                <a:latin typeface="Calibri"/>
                <a:cs typeface="Calibri"/>
              </a:rPr>
              <a:t>› </a:t>
            </a:r>
            <a:r>
              <a:rPr sz="1100" dirty="0">
                <a:latin typeface="Calibri"/>
                <a:cs typeface="Calibri"/>
              </a:rPr>
              <a:t>Optional licenses available deliver an unprecedented frame rate of</a:t>
            </a:r>
            <a:r>
              <a:rPr lang="en-US" sz="1100" dirty="0">
                <a:latin typeface="Calibri"/>
                <a:cs typeface="Calibri"/>
              </a:rPr>
              <a:t> </a:t>
            </a:r>
            <a:endParaRPr sz="1100" dirty="0">
              <a:latin typeface="Calibri"/>
              <a:cs typeface="Calibri"/>
            </a:endParaRPr>
          </a:p>
          <a:p>
            <a:pPr defTabSz="308066">
              <a:lnSpc>
                <a:spcPct val="120000"/>
              </a:lnSpc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lang="en-US" sz="1100" dirty="0">
                <a:latin typeface="Calibri"/>
                <a:cs typeface="Calibri"/>
              </a:rPr>
              <a:t>  </a:t>
            </a:r>
            <a:r>
              <a:rPr sz="1100" dirty="0">
                <a:latin typeface="Calibri"/>
                <a:cs typeface="Calibri"/>
              </a:rPr>
              <a:t> 480fps at 2K resolution</a:t>
            </a:r>
          </a:p>
          <a:p>
            <a:pPr defTabSz="308066">
              <a:lnSpc>
                <a:spcPct val="80000"/>
              </a:lnSpc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sz="1500" b="1" dirty="0">
                <a:solidFill>
                  <a:srgbClr val="00A7E1"/>
                </a:solidFill>
                <a:latin typeface="Calibri"/>
                <a:cs typeface="Calibri"/>
              </a:rPr>
              <a:t>› </a:t>
            </a:r>
            <a:r>
              <a:rPr sz="1100" dirty="0">
                <a:latin typeface="Calibri"/>
                <a:cs typeface="Calibri"/>
              </a:rPr>
              <a:t>Eliminates the cost and hassle of removable option cards</a:t>
            </a:r>
          </a:p>
        </p:txBody>
      </p:sp>
      <p:sp>
        <p:nvSpPr>
          <p:cNvPr id="22" name="Speed – the hallmark of Christie TruLife+">
            <a:extLst>
              <a:ext uri="{FF2B5EF4-FFF2-40B4-BE49-F238E27FC236}">
                <a16:creationId xmlns:a16="http://schemas.microsoft.com/office/drawing/2014/main" id="{2EA2F15F-68D3-4444-BBDD-21F31E199EFD}"/>
              </a:ext>
            </a:extLst>
          </p:cNvPr>
          <p:cNvSpPr txBox="1"/>
          <p:nvPr/>
        </p:nvSpPr>
        <p:spPr>
          <a:xfrm>
            <a:off x="866987" y="1028774"/>
            <a:ext cx="4720815" cy="418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/>
          <a:p>
            <a:pPr defTabSz="308066">
              <a:defRPr sz="1400" b="1">
                <a:latin typeface="Arial"/>
                <a:ea typeface="Arial"/>
                <a:cs typeface="Arial"/>
                <a:sym typeface="Arial"/>
              </a:defRPr>
            </a:pPr>
            <a:endParaRPr sz="1200">
              <a:latin typeface="Calibri"/>
              <a:cs typeface="Calibri"/>
            </a:endParaRPr>
          </a:p>
        </p:txBody>
      </p:sp>
      <p:sp>
        <p:nvSpPr>
          <p:cNvPr id="23" name="› Alleviating image blurring, Christie TruLife immerses audiences in smooth,…">
            <a:extLst>
              <a:ext uri="{FF2B5EF4-FFF2-40B4-BE49-F238E27FC236}">
                <a16:creationId xmlns:a16="http://schemas.microsoft.com/office/drawing/2014/main" id="{3CD58F32-189E-4A03-B6CD-E7FC47151825}"/>
              </a:ext>
            </a:extLst>
          </p:cNvPr>
          <p:cNvSpPr txBox="1"/>
          <p:nvPr/>
        </p:nvSpPr>
        <p:spPr>
          <a:xfrm>
            <a:off x="851330" y="2888579"/>
            <a:ext cx="5341700" cy="739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/>
          <a:p>
            <a:pPr defTabSz="308066"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sz="1500" b="1">
                <a:solidFill>
                  <a:srgbClr val="00A7E1"/>
                </a:solidFill>
                <a:latin typeface="Calibri"/>
                <a:cs typeface="Calibri"/>
              </a:rPr>
              <a:t>› </a:t>
            </a:r>
            <a:r>
              <a:rPr sz="1100">
                <a:latin typeface="Calibri"/>
                <a:cs typeface="Calibri"/>
              </a:rPr>
              <a:t>Alleviating image blurring, Christie </a:t>
            </a:r>
            <a:r>
              <a:rPr sz="1100" err="1">
                <a:latin typeface="Calibri"/>
                <a:cs typeface="Calibri"/>
              </a:rPr>
              <a:t>TruLife</a:t>
            </a:r>
            <a:r>
              <a:rPr lang="en-US" sz="1100">
                <a:latin typeface="Calibri"/>
                <a:cs typeface="Calibri"/>
              </a:rPr>
              <a:t> and </a:t>
            </a:r>
            <a:r>
              <a:rPr lang="en-US" sz="1100" err="1">
                <a:latin typeface="Calibri"/>
                <a:cs typeface="Calibri"/>
              </a:rPr>
              <a:t>TruLife</a:t>
            </a:r>
            <a:r>
              <a:rPr lang="en-US" sz="1100">
                <a:latin typeface="Calibri"/>
                <a:cs typeface="Calibri"/>
              </a:rPr>
              <a:t>+</a:t>
            </a:r>
            <a:r>
              <a:rPr sz="1100">
                <a:latin typeface="Calibri"/>
                <a:cs typeface="Calibri"/>
              </a:rPr>
              <a:t> </a:t>
            </a:r>
            <a:r>
              <a:rPr lang="en-US" sz="1100">
                <a:latin typeface="Calibri"/>
                <a:cs typeface="Calibri"/>
              </a:rPr>
              <a:t>immerse </a:t>
            </a:r>
            <a:r>
              <a:rPr sz="1100">
                <a:latin typeface="Calibri"/>
                <a:cs typeface="Calibri"/>
              </a:rPr>
              <a:t>audiences in smooth, highly</a:t>
            </a:r>
            <a:r>
              <a:rPr lang="en-US" sz="1100">
                <a:latin typeface="Calibri"/>
                <a:cs typeface="Calibri"/>
              </a:rPr>
              <a:t> </a:t>
            </a:r>
            <a:r>
              <a:rPr sz="1100">
                <a:latin typeface="Calibri"/>
                <a:cs typeface="Calibri"/>
              </a:rPr>
              <a:t>detailed ultra-realistic video that benefits theme park attractions,</a:t>
            </a:r>
            <a:r>
              <a:rPr lang="en-US" sz="1100">
                <a:latin typeface="Calibri"/>
                <a:cs typeface="Calibri"/>
              </a:rPr>
              <a:t>   </a:t>
            </a:r>
            <a:endParaRPr sz="1100">
              <a:latin typeface="Calibri"/>
              <a:cs typeface="Calibri"/>
            </a:endParaRPr>
          </a:p>
          <a:p>
            <a:pPr defTabSz="308066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sz="1100">
                <a:latin typeface="Calibri"/>
                <a:cs typeface="Calibri"/>
              </a:rPr>
              <a:t>planetariums and giant screens. </a:t>
            </a:r>
          </a:p>
        </p:txBody>
      </p:sp>
      <p:sp>
        <p:nvSpPr>
          <p:cNvPr id="24" name="Exclusive design delivers lifelike visual experiences">
            <a:extLst>
              <a:ext uri="{FF2B5EF4-FFF2-40B4-BE49-F238E27FC236}">
                <a16:creationId xmlns:a16="http://schemas.microsoft.com/office/drawing/2014/main" id="{88352437-AD74-44E4-B577-BB62AEE203E9}"/>
              </a:ext>
            </a:extLst>
          </p:cNvPr>
          <p:cNvSpPr txBox="1"/>
          <p:nvPr/>
        </p:nvSpPr>
        <p:spPr>
          <a:xfrm>
            <a:off x="845543" y="2728242"/>
            <a:ext cx="5335432" cy="31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/>
          <a:p>
            <a:pPr defTabSz="308066"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sz="1400">
                <a:latin typeface="Calibri"/>
                <a:cs typeface="Calibri"/>
              </a:rPr>
              <a:t>Exclusive design delivers lifelike visual experiences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› Utilizes 25-bit fixed point processing compared to the 8 to 10 bits of…">
            <a:extLst>
              <a:ext uri="{FF2B5EF4-FFF2-40B4-BE49-F238E27FC236}">
                <a16:creationId xmlns:a16="http://schemas.microsoft.com/office/drawing/2014/main" id="{400181CC-C950-4C6F-9E10-30D8ED6F92E4}"/>
              </a:ext>
            </a:extLst>
          </p:cNvPr>
          <p:cNvSpPr txBox="1"/>
          <p:nvPr/>
        </p:nvSpPr>
        <p:spPr>
          <a:xfrm>
            <a:off x="866987" y="3951873"/>
            <a:ext cx="4720815" cy="5491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/>
          <a:p>
            <a:pPr defTabSz="308066">
              <a:lnSpc>
                <a:spcPct val="90000"/>
              </a:lnSpc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sz="1500" b="1" dirty="0">
                <a:solidFill>
                  <a:srgbClr val="00A7E1"/>
                </a:solidFill>
                <a:latin typeface="Calibri"/>
                <a:cs typeface="Calibri"/>
              </a:rPr>
              <a:t>› </a:t>
            </a:r>
            <a:r>
              <a:rPr lang="en-US" sz="1100" dirty="0">
                <a:latin typeface="Calibri"/>
                <a:cs typeface="Calibri"/>
              </a:rPr>
              <a:t>Uses</a:t>
            </a:r>
            <a:r>
              <a:rPr sz="1100" dirty="0">
                <a:latin typeface="Calibri"/>
                <a:cs typeface="Calibri"/>
              </a:rPr>
              <a:t> 25-bit </a:t>
            </a:r>
            <a:r>
              <a:rPr lang="en-US" sz="1100" dirty="0">
                <a:latin typeface="Calibri"/>
                <a:cs typeface="Calibri"/>
              </a:rPr>
              <a:t>fixed-point</a:t>
            </a:r>
            <a:r>
              <a:rPr sz="1100" dirty="0">
                <a:latin typeface="Calibri"/>
                <a:cs typeface="Calibri"/>
              </a:rPr>
              <a:t> processing compared to the </a:t>
            </a:r>
            <a:r>
              <a:rPr lang="en-US" sz="1100" dirty="0">
                <a:latin typeface="Calibri"/>
                <a:cs typeface="Calibri"/>
              </a:rPr>
              <a:t>8-10</a:t>
            </a:r>
            <a:r>
              <a:rPr sz="1100" dirty="0">
                <a:latin typeface="Calibri"/>
                <a:cs typeface="Calibri"/>
              </a:rPr>
              <a:t> bits of</a:t>
            </a:r>
            <a:r>
              <a:rPr lang="en-US" sz="1100" dirty="0">
                <a:latin typeface="Calibri"/>
                <a:cs typeface="Calibri"/>
              </a:rPr>
              <a:t>    </a:t>
            </a:r>
            <a:endParaRPr sz="1100" dirty="0">
              <a:latin typeface="Calibri"/>
              <a:cs typeface="Calibri"/>
            </a:endParaRPr>
          </a:p>
          <a:p>
            <a:pPr defTabSz="308066">
              <a:spcBef>
                <a:spcPts val="100"/>
              </a:spcBef>
              <a:defRPr sz="1100">
                <a:latin typeface="Arial"/>
                <a:ea typeface="Arial"/>
                <a:cs typeface="Arial"/>
                <a:sym typeface="Arial"/>
              </a:defRPr>
            </a:pPr>
            <a:r>
              <a:rPr lang="en-US" sz="1100" dirty="0">
                <a:latin typeface="Calibri"/>
                <a:cs typeface="Calibri"/>
              </a:rPr>
              <a:t>  </a:t>
            </a:r>
            <a:r>
              <a:rPr sz="1100" dirty="0">
                <a:latin typeface="Calibri"/>
                <a:cs typeface="Calibri"/>
              </a:rPr>
              <a:t> processing found in standard projectors</a:t>
            </a:r>
            <a:r>
              <a:rPr lang="en-US" sz="1100" dirty="0">
                <a:latin typeface="Calibri"/>
                <a:cs typeface="Calibri"/>
              </a:rPr>
              <a:t> 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26" name="Floating point strides">
            <a:extLst>
              <a:ext uri="{FF2B5EF4-FFF2-40B4-BE49-F238E27FC236}">
                <a16:creationId xmlns:a16="http://schemas.microsoft.com/office/drawing/2014/main" id="{0496DB9E-F61B-45A8-80F1-30CED3535E62}"/>
              </a:ext>
            </a:extLst>
          </p:cNvPr>
          <p:cNvSpPr txBox="1"/>
          <p:nvPr/>
        </p:nvSpPr>
        <p:spPr>
          <a:xfrm>
            <a:off x="845543" y="3628372"/>
            <a:ext cx="4720815" cy="418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" tIns="19050" rIns="19050" bIns="19050" anchor="ctr"/>
          <a:lstStyle/>
          <a:p>
            <a:pPr defTabSz="308066"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rPr sz="1400">
                <a:latin typeface="Calibri"/>
                <a:cs typeface="Calibri"/>
              </a:rPr>
              <a:t>Floating point strides</a:t>
            </a:r>
            <a:endParaRPr sz="300">
              <a:latin typeface="Calibri"/>
              <a:cs typeface="Calibri"/>
            </a:endParaRPr>
          </a:p>
          <a:p>
            <a:pPr defTabSz="308066">
              <a:defRPr sz="1400" b="1">
                <a:latin typeface="Arial"/>
                <a:ea typeface="Arial"/>
                <a:cs typeface="Arial"/>
                <a:sym typeface="Arial"/>
              </a:defRPr>
            </a:pPr>
            <a:endParaRPr sz="300">
              <a:latin typeface="Calibri"/>
              <a:cs typeface="Calibri"/>
            </a:endParaRPr>
          </a:p>
        </p:txBody>
      </p:sp>
      <p:pic>
        <p:nvPicPr>
          <p:cNvPr id="28" name="e4afded4-95d4-45ee-bf1d-f3b2ebe70e64.jpg" descr="e4afded4-95d4-45ee-bf1d-f3b2ebe70e64.jpg">
            <a:extLst>
              <a:ext uri="{FF2B5EF4-FFF2-40B4-BE49-F238E27FC236}">
                <a16:creationId xmlns:a16="http://schemas.microsoft.com/office/drawing/2014/main" id="{F1AA29A7-B363-48CE-8E08-04647D506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097" y="1727134"/>
            <a:ext cx="2595504" cy="10065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77829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6AAF05C-FECD-394E-B927-262EA3AF6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896" y="550247"/>
            <a:ext cx="6824519" cy="1612798"/>
          </a:xfrm>
        </p:spPr>
        <p:txBody>
          <a:bodyPr/>
          <a:lstStyle/>
          <a:p>
            <a:pPr marL="8550">
              <a:buClr>
                <a:schemeClr val="accent1"/>
              </a:buClr>
            </a:pPr>
            <a:r>
              <a:rPr lang="en-US" sz="3200"/>
              <a:t>The versatile M 4K25 RGB is the new peak of perfection for our 3DLP® RGB pure laser projection technology.</a:t>
            </a:r>
          </a:p>
        </p:txBody>
      </p:sp>
      <p:pic>
        <p:nvPicPr>
          <p:cNvPr id="3" name="Picture 2" descr="A picture containing electronics, traffic, light, projector&#10;&#10;Description automatically generated">
            <a:extLst>
              <a:ext uri="{FF2B5EF4-FFF2-40B4-BE49-F238E27FC236}">
                <a16:creationId xmlns:a16="http://schemas.microsoft.com/office/drawing/2014/main" id="{BE6ECA25-A80F-4176-B776-8E0E0F1CA7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6413" t="21896" r="15504" b="22755"/>
          <a:stretch/>
        </p:blipFill>
        <p:spPr>
          <a:xfrm>
            <a:off x="2308682" y="3046936"/>
            <a:ext cx="3319485" cy="165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72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653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6AAF05C-FECD-394E-B927-262EA3AF6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69" y="660151"/>
            <a:ext cx="6350001" cy="2557970"/>
          </a:xfrm>
        </p:spPr>
        <p:txBody>
          <a:bodyPr/>
          <a:lstStyle/>
          <a:p>
            <a:r>
              <a:rPr lang="en-US" sz="3200"/>
              <a:t>How do you improve on your most popular projector series ever? </a:t>
            </a:r>
            <a:br>
              <a:rPr lang="en-US" sz="3200"/>
            </a:br>
            <a:br>
              <a:rPr lang="en-US" sz="3200"/>
            </a:br>
            <a:r>
              <a:rPr lang="en-US" sz="3200"/>
              <a:t>…Go beyond what everyone believes is possible, that’s how. </a:t>
            </a:r>
          </a:p>
        </p:txBody>
      </p:sp>
    </p:spTree>
    <p:extLst>
      <p:ext uri="{BB962C8B-B14F-4D97-AF65-F5344CB8AC3E}">
        <p14:creationId xmlns:p14="http://schemas.microsoft.com/office/powerpoint/2010/main" val="1237254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electronics, projector, green, light&#10;&#10;Description automatically generated">
            <a:extLst>
              <a:ext uri="{FF2B5EF4-FFF2-40B4-BE49-F238E27FC236}">
                <a16:creationId xmlns:a16="http://schemas.microsoft.com/office/drawing/2014/main" id="{A81641BF-1F4E-4AFD-BB7B-A063AEA613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9279" r="9279"/>
          <a:stretch>
            <a:fillRect/>
          </a:stretch>
        </p:blipFill>
        <p:spPr bwMode="auto">
          <a:xfrm>
            <a:off x="5294336" y="1385043"/>
            <a:ext cx="3644153" cy="279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BD217F9-1335-5E47-B720-0601099E1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0775" y="1329965"/>
            <a:ext cx="4892834" cy="3314683"/>
          </a:xfrm>
        </p:spPr>
        <p:txBody>
          <a:bodyPr lIns="91440" tIns="45720" rIns="91440" bIns="45720" anchor="t"/>
          <a:lstStyle/>
          <a:p>
            <a:pPr marL="8255">
              <a:buClr>
                <a:schemeClr val="accent1"/>
              </a:buClr>
            </a:pPr>
            <a:r>
              <a:rPr lang="en-US" sz="1600" dirty="0"/>
              <a:t>The smallest, lightest, quietest, all-in-one RGB pure laser projector on the market.</a:t>
            </a:r>
            <a:endParaRPr lang="en-US" dirty="0"/>
          </a:p>
          <a:p>
            <a:pPr marL="8255">
              <a:buClr>
                <a:schemeClr val="accent1"/>
              </a:buClr>
            </a:pPr>
            <a:r>
              <a:rPr lang="en-US" sz="1600" dirty="0">
                <a:cs typeface="Arial"/>
              </a:rPr>
              <a:t>The new Christie® M 4K25 RGB pure laser projector</a:t>
            </a:r>
            <a:br>
              <a:rPr lang="en-US" sz="1600" dirty="0">
                <a:cs typeface="Arial"/>
              </a:rPr>
            </a:br>
            <a:r>
              <a:rPr lang="en-US" sz="1600" dirty="0">
                <a:cs typeface="Arial"/>
              </a:rPr>
              <a:t>re-imagines and reinvents our rugged, reliable M Series industry workhorse with innovative, cutting-edge RGB pure laser technology.</a:t>
            </a:r>
          </a:p>
          <a:p>
            <a:pPr marL="8255">
              <a:buClr>
                <a:schemeClr val="accent1"/>
              </a:buClr>
            </a:pPr>
            <a:r>
              <a:rPr lang="en-US" sz="1600" dirty="0">
                <a:cs typeface="Arial"/>
              </a:rPr>
              <a:t>Featuring double the brightness, double the color volume, and quadruple the resolution over our legacy</a:t>
            </a:r>
            <a:br>
              <a:rPr lang="en-US" sz="1600" dirty="0">
                <a:cs typeface="Arial"/>
              </a:rPr>
            </a:br>
            <a:r>
              <a:rPr lang="en-US" sz="1600" dirty="0">
                <a:cs typeface="Arial"/>
              </a:rPr>
              <a:t>M Series projector for an unrivaled experience.</a:t>
            </a:r>
          </a:p>
          <a:p>
            <a:pPr marL="8255">
              <a:buClr>
                <a:schemeClr val="accent1"/>
              </a:buClr>
            </a:pPr>
            <a:endParaRPr lang="en-US" sz="16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800C946-40D3-894F-9C7F-6DB11C2A2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167087" cy="674915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Intelligent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032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78C45-4B26-4078-B2C1-257C5AC6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Seeing is believing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4E163-897E-46B2-9B44-4A45FE548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0174" y="1385047"/>
            <a:ext cx="5522019" cy="3093785"/>
          </a:xfrm>
        </p:spPr>
        <p:txBody>
          <a:bodyPr lIns="91440" tIns="45720" rIns="91440" bIns="45720" anchor="t"/>
          <a:lstStyle/>
          <a:p>
            <a:r>
              <a:rPr lang="en-US" dirty="0">
                <a:ea typeface="+mn-lt"/>
                <a:cs typeface="+mn-lt"/>
              </a:rPr>
              <a:t>The new Christie® M 4K25 RGB pure laser projector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re-imagines and reinvents our rugged and reliable</a:t>
            </a:r>
            <a:br>
              <a:rPr lang="en-US" dirty="0">
                <a:ea typeface="+mn-lt"/>
                <a:cs typeface="+mn-lt"/>
              </a:rPr>
            </a:br>
            <a:r>
              <a:rPr lang="en-US" dirty="0">
                <a:ea typeface="+mn-lt"/>
                <a:cs typeface="+mn-lt"/>
              </a:rPr>
              <a:t>M Series projector with: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RGB pure laser technology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UHD 4K resolution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Our latest </a:t>
            </a:r>
            <a:r>
              <a:rPr lang="en-US" dirty="0" err="1">
                <a:ea typeface="+mn-lt"/>
                <a:cs typeface="+mn-lt"/>
              </a:rPr>
              <a:t>TruLife</a:t>
            </a:r>
            <a:r>
              <a:rPr lang="en-US" dirty="0">
                <a:ea typeface="+mn-lt"/>
                <a:cs typeface="+mn-lt"/>
              </a:rPr>
              <a:t>+™ electronics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Electronic color convergence (ECC)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And still uses our intelligent lens system (ILS1) that’s compatible with the legacy M, J and Crimson Series projector lenses</a:t>
            </a:r>
            <a:endParaRPr lang="en-US"/>
          </a:p>
          <a:p>
            <a:endParaRPr lang="en-US" dirty="0"/>
          </a:p>
        </p:txBody>
      </p:sp>
      <p:pic>
        <p:nvPicPr>
          <p:cNvPr id="4" name="Picture 4" descr="A picture containing projector, electronics&#10;&#10;Description automatically generated">
            <a:extLst>
              <a:ext uri="{FF2B5EF4-FFF2-40B4-BE49-F238E27FC236}">
                <a16:creationId xmlns:a16="http://schemas.microsoft.com/office/drawing/2014/main" id="{05A2ADF4-F129-4D35-A370-CBA22C1E6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44" y="1912090"/>
            <a:ext cx="2743200" cy="174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57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icture containing electronics, light, projector&#10;&#10;Description automatically generated">
            <a:extLst>
              <a:ext uri="{FF2B5EF4-FFF2-40B4-BE49-F238E27FC236}">
                <a16:creationId xmlns:a16="http://schemas.microsoft.com/office/drawing/2014/main" id="{E198A5C5-755F-4A7A-AC33-FFEB51CD7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81" y="1503672"/>
            <a:ext cx="3259898" cy="20343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238FB3-E072-4111-AEC2-BB964D70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Seeing is believing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38E457-A6A8-4B9B-A32E-A1F7628DC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14517" y="1385047"/>
            <a:ext cx="5522018" cy="2796292"/>
          </a:xfrm>
        </p:spPr>
        <p:txBody>
          <a:bodyPr lIns="91440" tIns="45720" rIns="91440" bIns="45720" anchor="t"/>
          <a:lstStyle/>
          <a:p>
            <a:r>
              <a:rPr lang="en-US" dirty="0">
                <a:ea typeface="+mn-lt"/>
                <a:cs typeface="+mn-lt"/>
              </a:rPr>
              <a:t>The all-in-one M 4K25 RGB has a technology-leading form factor at 41.7 kg (92 lbs.) and is a new peak of perfection for 3DLP® RGB pure laser projection technology with: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25,000 lumens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46.5 dBA sound level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Vastly superior Rec. 2020 color performance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790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64C15-9A44-472C-80EF-8B3259361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Seeing is believing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618398-1063-49FB-85FA-A37D239F5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4057" y="1369389"/>
            <a:ext cx="5576821" cy="2796292"/>
          </a:xfrm>
        </p:spPr>
        <p:txBody>
          <a:bodyPr lIns="91440" tIns="45720" rIns="91440" bIns="45720" anchor="t"/>
          <a:lstStyle/>
          <a:p>
            <a:r>
              <a:rPr lang="en-US" dirty="0">
                <a:ea typeface="+mn-lt"/>
                <a:cs typeface="+mn-lt"/>
              </a:rPr>
              <a:t>Compared to our legacy M Series projector:</a:t>
            </a:r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Double the brightness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Double the color volume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Quadruple the resolution</a:t>
            </a:r>
            <a:endParaRPr lang="en-US" dirty="0"/>
          </a:p>
          <a:p>
            <a:r>
              <a:rPr lang="en-US" dirty="0">
                <a:ea typeface="+mn-lt"/>
                <a:cs typeface="+mn-lt"/>
              </a:rPr>
              <a:t>Ideal for live events and projection mapping, auditoriums and conference centers plus themed attractions, and sports venues where experience is everything</a:t>
            </a:r>
          </a:p>
          <a:p>
            <a:endParaRPr lang="en-US" dirty="0"/>
          </a:p>
        </p:txBody>
      </p:sp>
      <p:pic>
        <p:nvPicPr>
          <p:cNvPr id="4" name="Picture 4" descr="A picture containing projector, light, electronics, green&#10;&#10;Description automatically generated">
            <a:extLst>
              <a:ext uri="{FF2B5EF4-FFF2-40B4-BE49-F238E27FC236}">
                <a16:creationId xmlns:a16="http://schemas.microsoft.com/office/drawing/2014/main" id="{117DC360-5183-460A-A52C-722B89255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61" y="1486120"/>
            <a:ext cx="2351762" cy="200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64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CCA52-7DD6-4EEE-979B-07E75C90F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en-US" dirty="0">
                <a:cs typeface="Arial"/>
              </a:rPr>
              <a:t>Seeing is believing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3C1292-0755-4E8A-A20F-B9BB70E79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72" y="1408533"/>
            <a:ext cx="5584650" cy="2796292"/>
          </a:xfrm>
        </p:spPr>
        <p:txBody>
          <a:bodyPr lIns="91440" tIns="45720" rIns="91440" bIns="45720" anchor="t"/>
          <a:lstStyle/>
          <a:p>
            <a:r>
              <a:rPr lang="en-US" dirty="0">
                <a:ea typeface="+mn-lt"/>
                <a:cs typeface="+mn-lt"/>
              </a:rPr>
              <a:t>The M 4K25 RGB enables excellent performance in the most demanding and long-life applications with: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A field-replaceable laser optical system (LOS)</a:t>
            </a:r>
            <a:endParaRPr lang="en-US" dirty="0"/>
          </a:p>
          <a:p>
            <a:pPr marL="285750" indent="-285750">
              <a:buChar char="•"/>
            </a:pPr>
            <a:r>
              <a:rPr lang="en-US" dirty="0">
                <a:ea typeface="+mn-lt"/>
                <a:cs typeface="+mn-lt"/>
              </a:rPr>
              <a:t>The ability to maintain up to 50,000 hours of continuous light output at 50% brightness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4" descr="A picture containing projector, electronics&#10;&#10;Description automatically generated">
            <a:extLst>
              <a:ext uri="{FF2B5EF4-FFF2-40B4-BE49-F238E27FC236}">
                <a16:creationId xmlns:a16="http://schemas.microsoft.com/office/drawing/2014/main" id="{8E6D0796-355F-4C33-ADAC-E5AA89E66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26" y="1575453"/>
            <a:ext cx="2743200" cy="174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87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electronics, camera, projector&#10;&#10;Description automatically generated">
            <a:extLst>
              <a:ext uri="{FF2B5EF4-FFF2-40B4-BE49-F238E27FC236}">
                <a16:creationId xmlns:a16="http://schemas.microsoft.com/office/drawing/2014/main" id="{D4A1C449-51C9-416D-B310-05428E157342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3"/>
          <a:srcRect l="6572" r="9753"/>
          <a:stretch/>
        </p:blipFill>
        <p:spPr>
          <a:xfrm>
            <a:off x="5358609" y="1076058"/>
            <a:ext cx="3624483" cy="267906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7BD107-A780-4B97-8AF4-DDDA8BE4F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4569" y="1286599"/>
            <a:ext cx="5719094" cy="3446713"/>
          </a:xfrm>
        </p:spPr>
        <p:txBody>
          <a:bodyPr lIns="91440" tIns="45720" rIns="91440" bIns="4572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25,000 lumens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Small form factor @ 92lbs. (41.7kg)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4K UHD resolution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Quiet operation @ 46.5dBA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All-in-one </a:t>
            </a:r>
            <a:r>
              <a:rPr lang="en-US" sz="1600" dirty="0" err="1">
                <a:cs typeface="Arial"/>
              </a:rPr>
              <a:t>TruLife</a:t>
            </a:r>
            <a:r>
              <a:rPr lang="en-US" sz="1600" dirty="0">
                <a:cs typeface="Arial"/>
              </a:rPr>
              <a:t>+™ electronics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Electronic color convergence (ECC)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Arial"/>
              </a:rPr>
              <a:t>3000:1 contrast ratio (On-off) – 7000:1 with optional UHC lenses</a:t>
            </a:r>
          </a:p>
          <a:p>
            <a:pPr marL="285750" indent="-285750">
              <a:buFont typeface="Arial,Sans-Serif" panose="020B0604020202020204" pitchFamily="34" charset="0"/>
              <a:buChar char="•"/>
            </a:pPr>
            <a:r>
              <a:rPr lang="en-GB" sz="1600" dirty="0">
                <a:latin typeface="Calibri"/>
                <a:ea typeface="+mn-lt"/>
                <a:cs typeface="Calibri"/>
              </a:rPr>
              <a:t>Christie </a:t>
            </a:r>
            <a:r>
              <a:rPr lang="en-GB" sz="1600" dirty="0" err="1">
                <a:latin typeface="Calibri"/>
                <a:ea typeface="+mn-lt"/>
                <a:cs typeface="Calibri"/>
              </a:rPr>
              <a:t>LiteLOC</a:t>
            </a:r>
            <a:r>
              <a:rPr lang="en-GB" sz="1600" dirty="0">
                <a:latin typeface="Calibri"/>
                <a:ea typeface="+mn-lt"/>
                <a:cs typeface="Calibri"/>
              </a:rPr>
              <a:t>™ automatically maintains consistent brightness and </a:t>
            </a:r>
            <a:r>
              <a:rPr lang="en-GB" sz="1600" dirty="0" err="1">
                <a:latin typeface="Calibri"/>
                <a:ea typeface="+mn-lt"/>
                <a:cs typeface="Calibri"/>
              </a:rPr>
              <a:t>color</a:t>
            </a:r>
            <a:r>
              <a:rPr lang="en-GB" sz="1600" dirty="0">
                <a:latin typeface="Calibri"/>
                <a:ea typeface="+mn-lt"/>
                <a:cs typeface="Calibri"/>
              </a:rPr>
              <a:t> over time in higher ambient temperatures and more humid environments</a:t>
            </a:r>
            <a:endParaRPr lang="en-GB" sz="1600">
              <a:ea typeface="+mn-lt"/>
              <a:cs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alibri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effectLst/>
              <a:latin typeface="Calibri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/>
          </a:p>
          <a:p>
            <a:endParaRPr lang="en-US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1AC3422-EA4B-461F-81AC-7542FB1DF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570" y="498851"/>
            <a:ext cx="5873411" cy="674915"/>
          </a:xfrm>
        </p:spPr>
        <p:txBody>
          <a:bodyPr lIns="91440" tIns="45720" rIns="91440" bIns="45720" anchor="ctr"/>
          <a:lstStyle/>
          <a:p>
            <a:r>
              <a:rPr lang="en-US" sz="2700" dirty="0">
                <a:cs typeface="Arial"/>
              </a:rPr>
              <a:t>Designed for demanding environments</a:t>
            </a:r>
          </a:p>
        </p:txBody>
      </p:sp>
    </p:spTree>
    <p:extLst>
      <p:ext uri="{BB962C8B-B14F-4D97-AF65-F5344CB8AC3E}">
        <p14:creationId xmlns:p14="http://schemas.microsoft.com/office/powerpoint/2010/main" val="3820001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9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13B3EA"/>
      </a:accent1>
      <a:accent2>
        <a:srgbClr val="B1D349"/>
      </a:accent2>
      <a:accent3>
        <a:srgbClr val="00AB4E"/>
      </a:accent3>
      <a:accent4>
        <a:srgbClr val="005F9E"/>
      </a:accent4>
      <a:accent5>
        <a:srgbClr val="FFFFFF"/>
      </a:accent5>
      <a:accent6>
        <a:srgbClr val="FFFFFF"/>
      </a:accent6>
      <a:hlink>
        <a:srgbClr val="13B3EA"/>
      </a:hlink>
      <a:folHlink>
        <a:srgbClr val="005E9E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b65aa6-30b0-4eaa-b726-3dfe4b6f4e42">
      <Value>10</Value>
    </TaxCatchAll>
    <md554137369849deaff1f848512821ba xmlns="b9b65aa6-30b0-4eaa-b726-3dfe4b6f4e42">
      <Terms xmlns="http://schemas.microsoft.com/office/infopath/2007/PartnerControls"/>
    </md554137369849deaff1f848512821ba>
    <Presentation_x0020_Type xmlns="b9b65aa6-30b0-4eaa-b726-3dfe4b6f4e42">Corporate presentation</Presentation_x0020_Type>
    <ff929c771c7443a199b4a13e99b367b7 xmlns="b9b65aa6-30b0-4eaa-b726-3dfe4b6f4e42">
      <Terms xmlns="http://schemas.microsoft.com/office/infopath/2007/PartnerControls"/>
    </ff929c771c7443a199b4a13e99b367b7>
    <fb813d43b6f6490c91a724c8e8ffe84f xmlns="b9b65aa6-30b0-4eaa-b726-3dfe4b6f4e42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Corporate</TermName>
          <TermId xmlns="http://schemas.microsoft.com/office/infopath/2007/PartnerControls">da05e7d3-8d51-44d8-b1b0-df1b92b2a399</TermId>
        </TermInfo>
      </Terms>
    </fb813d43b6f6490c91a724c8e8ffe84f>
    <TaxCatchAllLabel xmlns="b9b65aa6-30b0-4eaa-b726-3dfe4b6f4e42" xsi:nil="true"/>
    <pf8ac73fc0e943cc89058d8fc01cb4c9 xmlns="b9b65aa6-30b0-4eaa-b726-3dfe4b6f4e42">
      <Terms xmlns="http://schemas.microsoft.com/office/infopath/2007/PartnerControls"/>
    </pf8ac73fc0e943cc89058d8fc01cb4c9>
    <f6cee0f1ecce45158e65319d15410e09 xmlns="b9b65aa6-30b0-4eaa-b726-3dfe4b6f4e42">
      <Terms xmlns="http://schemas.microsoft.com/office/infopath/2007/PartnerControls"/>
    </f6cee0f1ecce45158e65319d15410e09>
    <Document_x0020_Status xmlns="b9b65aa6-30b0-4eaa-b726-3dfe4b6f4e42">Current</Document_x0020_Status>
    <ca840ca691f6441180e29e1544ed27a6 xmlns="b9b65aa6-30b0-4eaa-b726-3dfe4b6f4e42">
      <Terms xmlns="http://schemas.microsoft.com/office/infopath/2007/PartnerControls"/>
    </ca840ca691f6441180e29e1544ed27a6>
    <Document_x0020_Language xmlns="b9b65aa6-30b0-4eaa-b726-3dfe4b6f4e42">English</Document_x0020_Language>
    <SharedWithUsers xmlns="b9b65aa6-30b0-4eaa-b726-3dfe4b6f4e42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ublished Marketing Presentation" ma:contentTypeID="0x01010072964499FF4ADD46912EDD89317856A60C002051494B9768F148A090481630C507D5" ma:contentTypeVersion="21" ma:contentTypeDescription="" ma:contentTypeScope="" ma:versionID="5e99d5048e7567462a5ec16fb1740b99">
  <xsd:schema xmlns:xsd="http://www.w3.org/2001/XMLSchema" xmlns:xs="http://www.w3.org/2001/XMLSchema" xmlns:p="http://schemas.microsoft.com/office/2006/metadata/properties" xmlns:ns2="b9b65aa6-30b0-4eaa-b726-3dfe4b6f4e42" xmlns:ns3="548bca50-b99d-46d0-9070-ac4d792a5e01" targetNamespace="http://schemas.microsoft.com/office/2006/metadata/properties" ma:root="true" ma:fieldsID="da9aa1a459b2bd759ffc2e4db7399845" ns2:_="" ns3:_="">
    <xsd:import namespace="b9b65aa6-30b0-4eaa-b726-3dfe4b6f4e42"/>
    <xsd:import namespace="548bca50-b99d-46d0-9070-ac4d792a5e01"/>
    <xsd:element name="properties">
      <xsd:complexType>
        <xsd:sequence>
          <xsd:element name="documentManagement">
            <xsd:complexType>
              <xsd:all>
                <xsd:element ref="ns2:fb813d43b6f6490c91a724c8e8ffe84f" minOccurs="0"/>
                <xsd:element ref="ns2:TaxCatchAll" minOccurs="0"/>
                <xsd:element ref="ns2:TaxCatchAllLabel" minOccurs="0"/>
                <xsd:element ref="ns2:f6cee0f1ecce45158e65319d15410e09" minOccurs="0"/>
                <xsd:element ref="ns2:ff929c771c7443a199b4a13e99b367b7" minOccurs="0"/>
                <xsd:element ref="ns2:md554137369849deaff1f848512821ba" minOccurs="0"/>
                <xsd:element ref="ns2:ca840ca691f6441180e29e1544ed27a6" minOccurs="0"/>
                <xsd:element ref="ns2:pf8ac73fc0e943cc89058d8fc01cb4c9" minOccurs="0"/>
                <xsd:element ref="ns2:Document_x0020_Language" minOccurs="0"/>
                <xsd:element ref="ns2:Document_x0020_Status" minOccurs="0"/>
                <xsd:element ref="ns2:Presentation_x0020_Type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b65aa6-30b0-4eaa-b726-3dfe4b6f4e42" elementFormDefault="qualified">
    <xsd:import namespace="http://schemas.microsoft.com/office/2006/documentManagement/types"/>
    <xsd:import namespace="http://schemas.microsoft.com/office/infopath/2007/PartnerControls"/>
    <xsd:element name="fb813d43b6f6490c91a724c8e8ffe84f" ma:index="8" nillable="true" ma:taxonomy="true" ma:internalName="fb813d43b6f6490c91a724c8e8ffe84f" ma:taxonomyFieldName="Business_x0020_Focus" ma:displayName="Business focus" ma:readOnly="false" ma:fieldId="{fb813d43-b6f6-490c-91a7-24c8e8ffe84f}" ma:taxonomyMulti="true" ma:sspId="4c540002-c3dd-4d3e-a4f2-b507b2692358" ma:termSetId="99cd1399-e86a-4017-9e30-a26e6b92dc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49ccddd2-bb9e-4386-bd64-3283a9edf903}" ma:internalName="TaxCatchAll" ma:readOnly="false" ma:showField="CatchAllData" ma:web="b9b65aa6-30b0-4eaa-b726-3dfe4b6f4e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49ccddd2-bb9e-4386-bd64-3283a9edf903}" ma:internalName="TaxCatchAllLabel" ma:readOnly="false" ma:showField="CatchAllDataLabel" ma:web="b9b65aa6-30b0-4eaa-b726-3dfe4b6f4e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6cee0f1ecce45158e65319d15410e09" ma:index="12" nillable="true" ma:taxonomy="true" ma:internalName="f6cee0f1ecce45158e65319d15410e09" ma:taxonomyFieldName="Industry" ma:displayName="Industry" ma:readOnly="false" ma:fieldId="{f6cee0f1-ecce-4515-8e65-319d15410e09}" ma:sspId="4c540002-c3dd-4d3e-a4f2-b507b2692358" ma:termSetId="2429d030-9288-4f30-8ecd-190e137f836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f929c771c7443a199b4a13e99b367b7" ma:index="14" nillable="true" ma:taxonomy="true" ma:internalName="ff929c771c7443a199b4a13e99b367b7" ma:taxonomyFieldName="Application" ma:displayName="Application" ma:readOnly="false" ma:fieldId="{ff929c77-1c74-43a1-99b4-a13e99b367b7}" ma:taxonomyMulti="true" ma:sspId="4c540002-c3dd-4d3e-a4f2-b507b2692358" ma:termSetId="730cc1dc-8da1-4ec1-85ce-ced2090aabe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d554137369849deaff1f848512821ba" ma:index="16" nillable="true" ma:taxonomy="true" ma:internalName="md554137369849deaff1f848512821ba" ma:taxonomyFieldName="Distribution" ma:displayName="Distribution" ma:readOnly="false" ma:fieldId="{6d554137-3698-49de-aff1-f848512821ba}" ma:taxonomyMulti="true" ma:sspId="4c540002-c3dd-4d3e-a4f2-b507b2692358" ma:termSetId="2a8b6599-f12c-406a-a2ca-f8f199faa71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a840ca691f6441180e29e1544ed27a6" ma:index="18" nillable="true" ma:taxonomy="true" ma:internalName="ca840ca691f6441180e29e1544ed27a6" ma:taxonomyFieldName="Region" ma:displayName="Region" ma:readOnly="false" ma:fieldId="{ca840ca6-91f6-4411-80e2-9e1544ed27a6}" ma:taxonomyMulti="true" ma:sspId="4c540002-c3dd-4d3e-a4f2-b507b2692358" ma:termSetId="35e75280-c8a8-4127-a032-7e591155dea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pf8ac73fc0e943cc89058d8fc01cb4c9" ma:index="20" nillable="true" ma:taxonomy="true" ma:internalName="pf8ac73fc0e943cc89058d8fc01cb4c9" ma:taxonomyFieldName="Product_x0020_Association" ma:displayName="Product association" ma:readOnly="false" ma:fieldId="{9f8ac73f-c0e9-43cc-8905-8d8fc01cb4c9}" ma:taxonomyMulti="true" ma:sspId="4c540002-c3dd-4d3e-a4f2-b507b2692358" ma:termSetId="8eed4bc0-4fd3-4973-a38b-085b94b56c92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Document_x0020_Language" ma:index="22" nillable="true" ma:displayName="Document language" ma:default="English" ma:format="Dropdown" ma:internalName="Document_x0020_Language" ma:readOnly="false">
      <xsd:simpleType>
        <xsd:restriction base="dms:Choice">
          <xsd:enumeration value="English"/>
          <xsd:enumeration value="Chinese (Simplified)"/>
          <xsd:enumeration value="Japanese"/>
          <xsd:enumeration value="Spanish"/>
          <xsd:enumeration value="French"/>
          <xsd:enumeration value="Italian"/>
          <xsd:enumeration value="German"/>
          <xsd:enumeration value="Korean"/>
          <xsd:enumeration value="Portuguese"/>
          <xsd:enumeration value="Russian"/>
        </xsd:restriction>
      </xsd:simpleType>
    </xsd:element>
    <xsd:element name="Document_x0020_Status" ma:index="23" nillable="true" ma:displayName="Document status" ma:default="Current" ma:format="Dropdown" ma:internalName="Document_x0020_Status" ma:readOnly="false">
      <xsd:simpleType>
        <xsd:restriction base="dms:Choice">
          <xsd:enumeration value="Current"/>
          <xsd:enumeration value="Discontinued"/>
          <xsd:enumeration value="Do not use"/>
        </xsd:restriction>
      </xsd:simpleType>
    </xsd:element>
    <xsd:element name="Presentation_x0020_Type" ma:index="24" nillable="true" ma:displayName="Presentation type" ma:default="Corporate presentation" ma:format="Dropdown" ma:internalName="Presentation_x0020_Type" ma:readOnly="false">
      <xsd:simpleType>
        <xsd:restriction base="dms:Choice">
          <xsd:enumeration value="Corporate presentation"/>
          <xsd:enumeration value="PowerPoint template"/>
          <xsd:enumeration value="Product presentations"/>
        </xsd:restriction>
      </xsd:simpleType>
    </xsd:element>
    <xsd:element name="SharedWithUsers" ma:index="2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8bca50-b99d-46d0-9070-ac4d792a5e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ED28DC-01B5-4863-B725-C53AA3BD03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53EC85-5078-4B5A-9F99-2EBB6A7B32E0}">
  <ds:schemaRefs>
    <ds:schemaRef ds:uri="http://schemas.microsoft.com/office/infopath/2007/PartnerControls"/>
    <ds:schemaRef ds:uri="b9b65aa6-30b0-4eaa-b726-3dfe4b6f4e42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548bca50-b99d-46d0-9070-ac4d792a5e01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E31C517-3587-4D9C-90DE-1C0BA1863BD5}">
  <ds:schemaRefs>
    <ds:schemaRef ds:uri="548bca50-b99d-46d0-9070-ac4d792a5e01"/>
    <ds:schemaRef ds:uri="b9b65aa6-30b0-4eaa-b726-3dfe4b6f4e4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df46f062-ad2c-4076-88e6-c675c789a0d8}" enabled="0" method="" siteId="{df46f062-ad2c-4076-88e6-c675c789a0d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1863</Words>
  <Application>Microsoft Macintosh PowerPoint</Application>
  <PresentationFormat>On-screen Show (16:9)</PresentationFormat>
  <Paragraphs>238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Arial,Sans-Serif</vt:lpstr>
      <vt:lpstr>Calibri</vt:lpstr>
      <vt:lpstr>Helvetica Neue</vt:lpstr>
      <vt:lpstr>System Font Regular</vt:lpstr>
      <vt:lpstr>Office Theme</vt:lpstr>
      <vt:lpstr>PowerPoint Presentation</vt:lpstr>
      <vt:lpstr>Christie M 4K25 RGB: Seeing is believing</vt:lpstr>
      <vt:lpstr>How do you improve on your most popular projector series ever?   …Go beyond what everyone believes is possible, that’s how. </vt:lpstr>
      <vt:lpstr>Intelligent design</vt:lpstr>
      <vt:lpstr>Seeing is believing</vt:lpstr>
      <vt:lpstr>Seeing is believing</vt:lpstr>
      <vt:lpstr>Seeing is believing</vt:lpstr>
      <vt:lpstr>Seeing is believing</vt:lpstr>
      <vt:lpstr>Designed for demanding environments</vt:lpstr>
      <vt:lpstr>The benefits of M 4K25 RGB</vt:lpstr>
      <vt:lpstr>Rec. 2020 color </vt:lpstr>
      <vt:lpstr>Rec. 2020 color –  A more expansive color gamut </vt:lpstr>
      <vt:lpstr>Our signature integrated full-color LCD interface </vt:lpstr>
      <vt:lpstr>M 4K25 RGB vs. M Series</vt:lpstr>
      <vt:lpstr>ILS1 Lens system</vt:lpstr>
      <vt:lpstr>ILS1 Lens options (HD, WU, UHD 4K lenses)</vt:lpstr>
      <vt:lpstr>ILS1 Ultra-high contrast (UHC) lens options </vt:lpstr>
      <vt:lpstr>Proprietary Christie LiteLOC™   </vt:lpstr>
      <vt:lpstr>PowerPoint Presentation</vt:lpstr>
      <vt:lpstr>Precision Pixel Shifting</vt:lpstr>
      <vt:lpstr>PowerPoint Presentation</vt:lpstr>
      <vt:lpstr>M 4K25 RGB power options</vt:lpstr>
      <vt:lpstr>Proprietary warping and blending </vt:lpstr>
      <vt:lpstr>Christie Conductor </vt:lpstr>
      <vt:lpstr>Mirage option upgrade licenses</vt:lpstr>
      <vt:lpstr>Speed: The hallmark of Christie TruLife+ </vt:lpstr>
      <vt:lpstr>The versatile M 4K25 RGB is the new peak of perfection for our 3DLP® RGB pure laser projection technology.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Fernandez</dc:creator>
  <cp:lastModifiedBy>Kim,Erin</cp:lastModifiedBy>
  <cp:revision>359</cp:revision>
  <cp:lastPrinted>2019-03-18T21:40:13Z</cp:lastPrinted>
  <dcterms:created xsi:type="dcterms:W3CDTF">2019-03-15T14:02:41Z</dcterms:created>
  <dcterms:modified xsi:type="dcterms:W3CDTF">2022-02-24T21:02:49Z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0x01010072964499FF4ADD46912EDD89317856A60C002051494B9768F148A090481630C507D5</vt:lpwstr>
  </property>
  <property fmtid="{D5CDD505-2E9C-101B-9397-08002B2CF9AE}" pid="3" name="Region">
    <vt:lpwstr/>
  </property>
  <property fmtid="{D5CDD505-2E9C-101B-9397-08002B2CF9AE}" pid="4" name="Business Focus">
    <vt:lpwstr>10;#Corporate|da05e7d3-8d51-44d8-b1b0-df1b92b2a399</vt:lpwstr>
  </property>
  <property fmtid="{D5CDD505-2E9C-101B-9397-08002B2CF9AE}" pid="5" name="Product Association">
    <vt:lpwstr/>
  </property>
  <property fmtid="{D5CDD505-2E9C-101B-9397-08002B2CF9AE}" pid="6" name="Order">
    <vt:r8>24300</vt:r8>
  </property>
  <property fmtid="{D5CDD505-2E9C-101B-9397-08002B2CF9AE}" pid="7" name="Distribution">
    <vt:lpwstr/>
  </property>
  <property fmtid="{D5CDD505-2E9C-101B-9397-08002B2CF9AE}" pid="8" name="Industry">
    <vt:lpwstr/>
  </property>
  <property fmtid="{D5CDD505-2E9C-101B-9397-08002B2CF9AE}" pid="9" name="Application">
    <vt:lpwstr/>
  </property>
  <property fmtid="{D5CDD505-2E9C-101B-9397-08002B2CF9AE}" pid="10" name="xd_ProgID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_ExtendedDescription">
    <vt:lpwstr/>
  </property>
  <property fmtid="{D5CDD505-2E9C-101B-9397-08002B2CF9AE}" pid="14" name="TriggerFlowInfo">
    <vt:lpwstr/>
  </property>
  <property fmtid="{D5CDD505-2E9C-101B-9397-08002B2CF9AE}" pid="15" name="xd_Signature">
    <vt:lpwstr/>
  </property>
</Properties>
</file>